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4"/>
  </p:sldMasterIdLst>
  <p:notesMasterIdLst>
    <p:notesMasterId r:id="rId23"/>
  </p:notesMasterIdLst>
  <p:sldIdLst>
    <p:sldId id="256" r:id="rId5"/>
    <p:sldId id="257" r:id="rId6"/>
    <p:sldId id="258" r:id="rId7"/>
    <p:sldId id="275" r:id="rId8"/>
    <p:sldId id="261" r:id="rId9"/>
    <p:sldId id="260" r:id="rId10"/>
    <p:sldId id="280" r:id="rId11"/>
    <p:sldId id="276" r:id="rId12"/>
    <p:sldId id="279" r:id="rId13"/>
    <p:sldId id="277" r:id="rId14"/>
    <p:sldId id="278" r:id="rId15"/>
    <p:sldId id="263" r:id="rId16"/>
    <p:sldId id="281" r:id="rId17"/>
    <p:sldId id="270" r:id="rId18"/>
    <p:sldId id="282" r:id="rId19"/>
    <p:sldId id="283" r:id="rId20"/>
    <p:sldId id="284" r:id="rId21"/>
    <p:sldId id="274" r:id="rId22"/>
  </p:sldIdLst>
  <p:sldSz cx="9144000" cy="5143500" type="screen16x9"/>
  <p:notesSz cx="9144000" cy="51435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19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24" autoAdjust="0"/>
    <p:restoredTop sz="94660"/>
  </p:normalViewPr>
  <p:slideViewPr>
    <p:cSldViewPr>
      <p:cViewPr>
        <p:scale>
          <a:sx n="74" d="100"/>
          <a:sy n="74" d="100"/>
        </p:scale>
        <p:origin x="892" y="57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EDD915D-BAC7-449D-8238-575F59A5BE36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E0832F9-CE64-47F0-BFD1-7B4CAE1160C7}">
      <dgm:prSet phldrT="[Text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S</a:t>
          </a:r>
        </a:p>
      </dgm:t>
    </dgm:pt>
    <dgm:pt modelId="{D786E570-7CA4-485C-8D8B-5FAA850591B6}" type="parTrans" cxnId="{3B7C1E31-B93F-4C09-B164-D50F7E89BF07}">
      <dgm:prSet/>
      <dgm:spPr/>
      <dgm:t>
        <a:bodyPr/>
        <a:lstStyle/>
        <a:p>
          <a:endParaRPr lang="en-US"/>
        </a:p>
      </dgm:t>
    </dgm:pt>
    <dgm:pt modelId="{4B56B49D-DEA5-4FDC-B598-3C0A7A2D582A}" type="sibTrans" cxnId="{3B7C1E31-B93F-4C09-B164-D50F7E89BF07}">
      <dgm:prSet/>
      <dgm:spPr/>
      <dgm:t>
        <a:bodyPr/>
        <a:lstStyle/>
        <a:p>
          <a:endParaRPr lang="en-US"/>
        </a:p>
      </dgm:t>
    </dgm:pt>
    <dgm:pt modelId="{DF306D6A-B1E2-4E66-A18F-51B23E9F2876}">
      <dgm:prSet phldrT="[Text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pPr algn="l"/>
          <a:r>
            <a:rPr lang="en-US" sz="1000" dirty="0"/>
            <a:t>Strong brand equity and consumer loyalty</a:t>
          </a:r>
        </a:p>
      </dgm:t>
    </dgm:pt>
    <dgm:pt modelId="{93E6629D-3F7E-4A49-B579-40612CBF230A}" type="parTrans" cxnId="{42DFA5CA-EA58-4022-9DDB-3F4ECF9A0E8F}">
      <dgm:prSet/>
      <dgm:spPr/>
      <dgm:t>
        <a:bodyPr/>
        <a:lstStyle/>
        <a:p>
          <a:endParaRPr lang="en-US"/>
        </a:p>
      </dgm:t>
    </dgm:pt>
    <dgm:pt modelId="{AD664EB1-EAFF-4B05-8DB6-10C7B20D43FA}" type="sibTrans" cxnId="{42DFA5CA-EA58-4022-9DDB-3F4ECF9A0E8F}">
      <dgm:prSet/>
      <dgm:spPr/>
      <dgm:t>
        <a:bodyPr/>
        <a:lstStyle/>
        <a:p>
          <a:endParaRPr lang="en-US"/>
        </a:p>
      </dgm:t>
    </dgm:pt>
    <dgm:pt modelId="{A310EAD6-28B9-46D3-9CEC-C2D83F3D491C}">
      <dgm:prSet phldrT="[Text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W</a:t>
          </a:r>
        </a:p>
      </dgm:t>
    </dgm:pt>
    <dgm:pt modelId="{B7625DA8-4920-4F78-AB40-B7DAEF963EDA}" type="parTrans" cxnId="{3F37793E-4E84-4DE0-908F-EAA7721C6CEB}">
      <dgm:prSet/>
      <dgm:spPr/>
      <dgm:t>
        <a:bodyPr/>
        <a:lstStyle/>
        <a:p>
          <a:endParaRPr lang="en-US"/>
        </a:p>
      </dgm:t>
    </dgm:pt>
    <dgm:pt modelId="{570D2540-4F6B-47FD-A3D6-496D5B7D5DA8}" type="sibTrans" cxnId="{3F37793E-4E84-4DE0-908F-EAA7721C6CEB}">
      <dgm:prSet/>
      <dgm:spPr/>
      <dgm:t>
        <a:bodyPr/>
        <a:lstStyle/>
        <a:p>
          <a:endParaRPr lang="en-US"/>
        </a:p>
      </dgm:t>
    </dgm:pt>
    <dgm:pt modelId="{3B788521-F943-432C-BE8B-0321694F4AFB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200" dirty="0"/>
            <a:t>Volatility in industrial relations</a:t>
          </a:r>
        </a:p>
      </dgm:t>
    </dgm:pt>
    <dgm:pt modelId="{4AFBA047-3254-40C6-BCB5-01AF724D3417}" type="parTrans" cxnId="{FD4E3EDC-F0F7-4C5C-9DEE-BC2D10CDC758}">
      <dgm:prSet/>
      <dgm:spPr/>
      <dgm:t>
        <a:bodyPr/>
        <a:lstStyle/>
        <a:p>
          <a:endParaRPr lang="en-US"/>
        </a:p>
      </dgm:t>
    </dgm:pt>
    <dgm:pt modelId="{AACC7FF9-DED9-49EA-8FB0-DCE2EF7052A3}" type="sibTrans" cxnId="{FD4E3EDC-F0F7-4C5C-9DEE-BC2D10CDC758}">
      <dgm:prSet/>
      <dgm:spPr/>
      <dgm:t>
        <a:bodyPr/>
        <a:lstStyle/>
        <a:p>
          <a:endParaRPr lang="en-US"/>
        </a:p>
      </dgm:t>
    </dgm:pt>
    <dgm:pt modelId="{5FD4ABCC-53B7-4571-BEF0-B0FCC1F8D88A}">
      <dgm:prSet phldrT="[Text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O</a:t>
          </a:r>
        </a:p>
      </dgm:t>
    </dgm:pt>
    <dgm:pt modelId="{9AB09F32-1C07-42F6-8665-3DF14FCC4623}" type="parTrans" cxnId="{7880615B-7915-47BA-B2A4-302F65535BA4}">
      <dgm:prSet/>
      <dgm:spPr/>
      <dgm:t>
        <a:bodyPr/>
        <a:lstStyle/>
        <a:p>
          <a:endParaRPr lang="en-US"/>
        </a:p>
      </dgm:t>
    </dgm:pt>
    <dgm:pt modelId="{297D325A-D506-4713-8950-ECE6C439068C}" type="sibTrans" cxnId="{7880615B-7915-47BA-B2A4-302F65535BA4}">
      <dgm:prSet/>
      <dgm:spPr/>
      <dgm:t>
        <a:bodyPr/>
        <a:lstStyle/>
        <a:p>
          <a:endParaRPr lang="en-US"/>
        </a:p>
      </dgm:t>
    </dgm:pt>
    <dgm:pt modelId="{4A4E183E-28CB-4253-80B1-2D785BC75EE5}">
      <dgm:prSet phldrT="[Text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150" dirty="0"/>
            <a:t> Emerging markets and growth of automobile industry</a:t>
          </a:r>
        </a:p>
      </dgm:t>
    </dgm:pt>
    <dgm:pt modelId="{ADAD17A1-C465-4E7B-B01D-F031E54670E9}" type="parTrans" cxnId="{0F8AE652-9C25-40D3-B746-670B6D1C15CB}">
      <dgm:prSet/>
      <dgm:spPr/>
      <dgm:t>
        <a:bodyPr/>
        <a:lstStyle/>
        <a:p>
          <a:endParaRPr lang="en-US"/>
        </a:p>
      </dgm:t>
    </dgm:pt>
    <dgm:pt modelId="{1F50D49B-81A4-4DBA-8817-93E5207C4EB6}" type="sibTrans" cxnId="{0F8AE652-9C25-40D3-B746-670B6D1C15CB}">
      <dgm:prSet/>
      <dgm:spPr/>
      <dgm:t>
        <a:bodyPr/>
        <a:lstStyle/>
        <a:p>
          <a:endParaRPr lang="en-US"/>
        </a:p>
      </dgm:t>
    </dgm:pt>
    <dgm:pt modelId="{3E9F58EA-CB7C-49EA-A074-160090A7ACA1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T</a:t>
          </a:r>
        </a:p>
      </dgm:t>
    </dgm:pt>
    <dgm:pt modelId="{0AB7D335-392D-4768-83B9-E2952CBD33A2}" type="parTrans" cxnId="{B30DC482-A8BD-4F9F-A3F2-785191E69FE3}">
      <dgm:prSet/>
      <dgm:spPr/>
      <dgm:t>
        <a:bodyPr/>
        <a:lstStyle/>
        <a:p>
          <a:endParaRPr lang="en-US"/>
        </a:p>
      </dgm:t>
    </dgm:pt>
    <dgm:pt modelId="{DFC1C990-CD6A-4C56-A42D-8ADCC6679F7F}" type="sibTrans" cxnId="{B30DC482-A8BD-4F9F-A3F2-785191E69FE3}">
      <dgm:prSet/>
      <dgm:spPr/>
      <dgm:t>
        <a:bodyPr/>
        <a:lstStyle/>
        <a:p>
          <a:endParaRPr lang="en-US"/>
        </a:p>
      </dgm:t>
    </dgm:pt>
    <dgm:pt modelId="{06828989-98DE-4C8E-8019-1BBCE5AFB6D6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000" dirty="0"/>
            <a:t>Price wars</a:t>
          </a:r>
        </a:p>
      </dgm:t>
    </dgm:pt>
    <dgm:pt modelId="{929BE73D-F966-42DC-8F49-824691A7AD0E}" type="parTrans" cxnId="{36AB5B36-2458-4410-838E-2C4F891A7D4D}">
      <dgm:prSet/>
      <dgm:spPr/>
      <dgm:t>
        <a:bodyPr/>
        <a:lstStyle/>
        <a:p>
          <a:endParaRPr lang="en-US"/>
        </a:p>
      </dgm:t>
    </dgm:pt>
    <dgm:pt modelId="{DF3D27C3-F7B3-4DD8-844B-88683415A453}" type="sibTrans" cxnId="{36AB5B36-2458-4410-838E-2C4F891A7D4D}">
      <dgm:prSet/>
      <dgm:spPr/>
      <dgm:t>
        <a:bodyPr/>
        <a:lstStyle/>
        <a:p>
          <a:endParaRPr lang="en-US"/>
        </a:p>
      </dgm:t>
    </dgm:pt>
    <dgm:pt modelId="{6F16C69C-1FAB-4851-A8FC-E7C8FED45FDE}">
      <dgm:prSet phldrT="[Text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pPr algn="l"/>
          <a:r>
            <a:rPr lang="en-US" sz="1000" dirty="0"/>
            <a:t>Strong position on the financial side</a:t>
          </a:r>
        </a:p>
      </dgm:t>
    </dgm:pt>
    <dgm:pt modelId="{6A259D86-4CDB-4C9A-A472-DBE4FFDC9D89}" type="parTrans" cxnId="{9016246A-EEB6-4FE7-AA5B-AEA248C7D077}">
      <dgm:prSet/>
      <dgm:spPr/>
      <dgm:t>
        <a:bodyPr/>
        <a:lstStyle/>
        <a:p>
          <a:endParaRPr lang="en-US"/>
        </a:p>
      </dgm:t>
    </dgm:pt>
    <dgm:pt modelId="{D4D82745-D60C-4F2D-9998-23DEE081E22F}" type="sibTrans" cxnId="{9016246A-EEB6-4FE7-AA5B-AEA248C7D077}">
      <dgm:prSet/>
      <dgm:spPr/>
      <dgm:t>
        <a:bodyPr/>
        <a:lstStyle/>
        <a:p>
          <a:endParaRPr lang="en-US"/>
        </a:p>
      </dgm:t>
    </dgm:pt>
    <dgm:pt modelId="{D7959B73-F805-4DFB-8F17-C66FEF6A847E}">
      <dgm:prSet phldrT="[Text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pPr algn="l"/>
          <a:r>
            <a:rPr lang="en-US" sz="1000" dirty="0"/>
            <a:t>Advertising as an eco-friendly car tyre-making business in India.</a:t>
          </a:r>
        </a:p>
      </dgm:t>
    </dgm:pt>
    <dgm:pt modelId="{6454C101-AF65-4078-B7F9-50E547AFDDEE}" type="parTrans" cxnId="{17156B38-2C54-4878-B55A-C3F213A15CC5}">
      <dgm:prSet/>
      <dgm:spPr/>
      <dgm:t>
        <a:bodyPr/>
        <a:lstStyle/>
        <a:p>
          <a:endParaRPr lang="en-US"/>
        </a:p>
      </dgm:t>
    </dgm:pt>
    <dgm:pt modelId="{F2997031-4CB7-49B0-A7B4-6D3F33396C11}" type="sibTrans" cxnId="{17156B38-2C54-4878-B55A-C3F213A15CC5}">
      <dgm:prSet/>
      <dgm:spPr/>
      <dgm:t>
        <a:bodyPr/>
        <a:lstStyle/>
        <a:p>
          <a:endParaRPr lang="en-US"/>
        </a:p>
      </dgm:t>
    </dgm:pt>
    <dgm:pt modelId="{8980B88A-C7B6-4CF8-86AE-7B22B70C9DC3}">
      <dgm:prSet phldrT="[Text]" custT="1">
        <dgm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dgm:style>
      </dgm:prSet>
      <dgm:spPr/>
      <dgm:t>
        <a:bodyPr/>
        <a:lstStyle/>
        <a:p>
          <a:pPr algn="l"/>
          <a:r>
            <a:rPr lang="en-US" sz="1000" dirty="0"/>
            <a:t>Company has remained No.1 in Tyre Industry in India.</a:t>
          </a:r>
        </a:p>
      </dgm:t>
    </dgm:pt>
    <dgm:pt modelId="{38673335-5C47-435B-952E-A15F4B5AA325}" type="parTrans" cxnId="{8181C46D-74BC-478C-9D49-EE96F3AC7A65}">
      <dgm:prSet/>
      <dgm:spPr/>
      <dgm:t>
        <a:bodyPr/>
        <a:lstStyle/>
        <a:p>
          <a:endParaRPr lang="en-US"/>
        </a:p>
      </dgm:t>
    </dgm:pt>
    <dgm:pt modelId="{F28B11D3-EBBD-49FA-90CC-AB121EBF619E}" type="sibTrans" cxnId="{8181C46D-74BC-478C-9D49-EE96F3AC7A65}">
      <dgm:prSet/>
      <dgm:spPr/>
      <dgm:t>
        <a:bodyPr/>
        <a:lstStyle/>
        <a:p>
          <a:endParaRPr lang="en-US"/>
        </a:p>
      </dgm:t>
    </dgm:pt>
    <dgm:pt modelId="{0923533C-39A7-488D-A541-E1FE7D1409F8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200" dirty="0"/>
            <a:t>More links with automotive companies </a:t>
          </a:r>
        </a:p>
      </dgm:t>
    </dgm:pt>
    <dgm:pt modelId="{A8DE0687-EE9C-4504-BB86-3B5D654357BB}" type="parTrans" cxnId="{9D2EA0F3-1030-4441-87EA-269581E9FD1E}">
      <dgm:prSet/>
      <dgm:spPr/>
      <dgm:t>
        <a:bodyPr/>
        <a:lstStyle/>
        <a:p>
          <a:endParaRPr lang="en-US"/>
        </a:p>
      </dgm:t>
    </dgm:pt>
    <dgm:pt modelId="{6375079D-2304-4449-AB29-EEC8B7972A9C}" type="sibTrans" cxnId="{9D2EA0F3-1030-4441-87EA-269581E9FD1E}">
      <dgm:prSet/>
      <dgm:spPr/>
      <dgm:t>
        <a:bodyPr/>
        <a:lstStyle/>
        <a:p>
          <a:endParaRPr lang="en-US"/>
        </a:p>
      </dgm:t>
    </dgm:pt>
    <dgm:pt modelId="{015BBFCC-5207-4A15-8001-6C2B1F163303}">
      <dgm:prSet phldrT="[Text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200" dirty="0"/>
            <a:t>Intense competition thanks to presence of other global brands</a:t>
          </a:r>
        </a:p>
      </dgm:t>
    </dgm:pt>
    <dgm:pt modelId="{F56E7A31-4EDB-4D65-9357-BE2F12A601AF}" type="parTrans" cxnId="{53C0BC98-6962-419A-A0FF-CC1AD9BFDC92}">
      <dgm:prSet/>
      <dgm:spPr/>
      <dgm:t>
        <a:bodyPr/>
        <a:lstStyle/>
        <a:p>
          <a:endParaRPr lang="en-US"/>
        </a:p>
      </dgm:t>
    </dgm:pt>
    <dgm:pt modelId="{45DB3B71-2432-468D-A391-3E51EC0C853F}" type="sibTrans" cxnId="{53C0BC98-6962-419A-A0FF-CC1AD9BFDC92}">
      <dgm:prSet/>
      <dgm:spPr/>
      <dgm:t>
        <a:bodyPr/>
        <a:lstStyle/>
        <a:p>
          <a:endParaRPr lang="en-US"/>
        </a:p>
      </dgm:t>
    </dgm:pt>
    <dgm:pt modelId="{A36A1520-8C42-4B46-B74A-B0C18AB88A1D}">
      <dgm:prSet phldrT="[Text]" custT="1">
        <dgm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150" dirty="0"/>
            <a:t>Horizontal and concentric diversification</a:t>
          </a:r>
        </a:p>
      </dgm:t>
    </dgm:pt>
    <dgm:pt modelId="{3FA77ABC-A1D3-48AC-8204-4EE842D63D6D}" type="parTrans" cxnId="{C787A228-3B9C-4CE0-8348-53810926880F}">
      <dgm:prSet/>
      <dgm:spPr/>
      <dgm:t>
        <a:bodyPr/>
        <a:lstStyle/>
        <a:p>
          <a:endParaRPr lang="en-US"/>
        </a:p>
      </dgm:t>
    </dgm:pt>
    <dgm:pt modelId="{EC98E3E8-CD73-48A3-8A93-9A92A96FD2C2}" type="sibTrans" cxnId="{C787A228-3B9C-4CE0-8348-53810926880F}">
      <dgm:prSet/>
      <dgm:spPr/>
      <dgm:t>
        <a:bodyPr/>
        <a:lstStyle/>
        <a:p>
          <a:endParaRPr lang="en-US"/>
        </a:p>
      </dgm:t>
    </dgm:pt>
    <dgm:pt modelId="{911A9F08-5CBC-4CA7-9442-159C6D5CE381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000" dirty="0"/>
            <a:t>Cheaper technologies</a:t>
          </a:r>
        </a:p>
      </dgm:t>
    </dgm:pt>
    <dgm:pt modelId="{53559A69-F2E9-4DD5-8EF2-400745070448}" type="parTrans" cxnId="{26A9844B-7692-4B44-97A6-BE61857FE1BC}">
      <dgm:prSet/>
      <dgm:spPr/>
      <dgm:t>
        <a:bodyPr/>
        <a:lstStyle/>
        <a:p>
          <a:endParaRPr lang="en-US"/>
        </a:p>
      </dgm:t>
    </dgm:pt>
    <dgm:pt modelId="{1ECC3932-B03D-456C-90D2-C45CF2B8579C}" type="sibTrans" cxnId="{26A9844B-7692-4B44-97A6-BE61857FE1BC}">
      <dgm:prSet/>
      <dgm:spPr/>
      <dgm:t>
        <a:bodyPr/>
        <a:lstStyle/>
        <a:p>
          <a:endParaRPr lang="en-US"/>
        </a:p>
      </dgm:t>
    </dgm:pt>
    <dgm:pt modelId="{B059AA60-0EFC-417B-846E-79F0FF1BC236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000" dirty="0"/>
            <a:t>Government Policies w.r.t export duties, import duties</a:t>
          </a:r>
        </a:p>
      </dgm:t>
    </dgm:pt>
    <dgm:pt modelId="{48CEEF06-8C6C-4F25-8AF5-549EC52478C8}" type="parTrans" cxnId="{AA7CB132-D0D7-40B6-ABA4-ED39736C7441}">
      <dgm:prSet/>
      <dgm:spPr/>
      <dgm:t>
        <a:bodyPr/>
        <a:lstStyle/>
        <a:p>
          <a:endParaRPr lang="en-US"/>
        </a:p>
      </dgm:t>
    </dgm:pt>
    <dgm:pt modelId="{A435E35E-3799-4524-9B24-5A5006570D05}" type="sibTrans" cxnId="{AA7CB132-D0D7-40B6-ABA4-ED39736C7441}">
      <dgm:prSet/>
      <dgm:spPr/>
      <dgm:t>
        <a:bodyPr/>
        <a:lstStyle/>
        <a:p>
          <a:endParaRPr lang="en-US"/>
        </a:p>
      </dgm:t>
    </dgm:pt>
    <dgm:pt modelId="{513AC26A-30AC-4E4D-A67D-9E7F022BED5A}">
      <dgm:prSet phldrT="[Text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z="1000" dirty="0"/>
            <a:t>Stiff competition from national and international brands</a:t>
          </a:r>
        </a:p>
      </dgm:t>
    </dgm:pt>
    <dgm:pt modelId="{403C88D7-E34C-4AA3-8DA7-FB9E2AAFCD41}" type="parTrans" cxnId="{EEC58C5C-5689-43EB-B0D1-0077338DD790}">
      <dgm:prSet/>
      <dgm:spPr/>
      <dgm:t>
        <a:bodyPr/>
        <a:lstStyle/>
        <a:p>
          <a:endParaRPr lang="en-US"/>
        </a:p>
      </dgm:t>
    </dgm:pt>
    <dgm:pt modelId="{FAB000FF-8825-406E-8F11-99C35D21B28D}" type="sibTrans" cxnId="{EEC58C5C-5689-43EB-B0D1-0077338DD790}">
      <dgm:prSet/>
      <dgm:spPr/>
      <dgm:t>
        <a:bodyPr/>
        <a:lstStyle/>
        <a:p>
          <a:endParaRPr lang="en-US"/>
        </a:p>
      </dgm:t>
    </dgm:pt>
    <dgm:pt modelId="{43AB0455-7A67-4B49-8B4C-CBB1C1B58549}" type="pres">
      <dgm:prSet presAssocID="{5EDD915D-BAC7-449D-8238-575F59A5BE36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6346F089-DFEC-4F97-82A0-16920E972CE0}" type="pres">
      <dgm:prSet presAssocID="{5EDD915D-BAC7-449D-8238-575F59A5BE36}" presName="children" presStyleCnt="0"/>
      <dgm:spPr/>
    </dgm:pt>
    <dgm:pt modelId="{19DB364D-60DC-4347-96FD-D7E48572795A}" type="pres">
      <dgm:prSet presAssocID="{5EDD915D-BAC7-449D-8238-575F59A5BE36}" presName="child1group" presStyleCnt="0"/>
      <dgm:spPr/>
    </dgm:pt>
    <dgm:pt modelId="{215CE799-6C64-44E7-B416-E193DADD4A7E}" type="pres">
      <dgm:prSet presAssocID="{5EDD915D-BAC7-449D-8238-575F59A5BE36}" presName="child1" presStyleLbl="bgAcc1" presStyleIdx="0" presStyleCnt="4" custScaleX="140084" custScaleY="140479" custLinFactNeighborX="4055" custLinFactNeighborY="24019"/>
      <dgm:spPr/>
    </dgm:pt>
    <dgm:pt modelId="{95824B6E-5A28-462D-A31D-BCAD880B34FA}" type="pres">
      <dgm:prSet presAssocID="{5EDD915D-BAC7-449D-8238-575F59A5BE36}" presName="child1Text" presStyleLbl="bgAcc1" presStyleIdx="0" presStyleCnt="4">
        <dgm:presLayoutVars>
          <dgm:bulletEnabled val="1"/>
        </dgm:presLayoutVars>
      </dgm:prSet>
      <dgm:spPr/>
    </dgm:pt>
    <dgm:pt modelId="{AAD75CBD-CFBE-438D-B05C-F09899CD0982}" type="pres">
      <dgm:prSet presAssocID="{5EDD915D-BAC7-449D-8238-575F59A5BE36}" presName="child2group" presStyleCnt="0"/>
      <dgm:spPr/>
    </dgm:pt>
    <dgm:pt modelId="{B6CBE309-DF2B-4A84-91C8-818CC45A1D71}" type="pres">
      <dgm:prSet presAssocID="{5EDD915D-BAC7-449D-8238-575F59A5BE36}" presName="child2" presStyleLbl="bgAcc1" presStyleIdx="1" presStyleCnt="4" custScaleX="145462" custScaleY="134979" custLinFactNeighborX="-4902" custLinFactNeighborY="21195"/>
      <dgm:spPr/>
    </dgm:pt>
    <dgm:pt modelId="{347184A1-A77B-4401-8FFC-F02F7D88EF8C}" type="pres">
      <dgm:prSet presAssocID="{5EDD915D-BAC7-449D-8238-575F59A5BE36}" presName="child2Text" presStyleLbl="bgAcc1" presStyleIdx="1" presStyleCnt="4">
        <dgm:presLayoutVars>
          <dgm:bulletEnabled val="1"/>
        </dgm:presLayoutVars>
      </dgm:prSet>
      <dgm:spPr/>
    </dgm:pt>
    <dgm:pt modelId="{C36794A0-F045-4211-8729-B83B77212484}" type="pres">
      <dgm:prSet presAssocID="{5EDD915D-BAC7-449D-8238-575F59A5BE36}" presName="child3group" presStyleCnt="0"/>
      <dgm:spPr/>
    </dgm:pt>
    <dgm:pt modelId="{B188786C-2D01-4217-B33F-5298BDB1C84C}" type="pres">
      <dgm:prSet presAssocID="{5EDD915D-BAC7-449D-8238-575F59A5BE36}" presName="child3" presStyleLbl="bgAcc1" presStyleIdx="2" presStyleCnt="4" custFlipVert="0" custScaleX="138680" custScaleY="128424" custLinFactNeighborX="-11253" custLinFactNeighborY="-37568"/>
      <dgm:spPr/>
    </dgm:pt>
    <dgm:pt modelId="{17BB68A1-5F07-4C4A-AF29-1A731B072FEC}" type="pres">
      <dgm:prSet presAssocID="{5EDD915D-BAC7-449D-8238-575F59A5BE36}" presName="child3Text" presStyleLbl="bgAcc1" presStyleIdx="2" presStyleCnt="4">
        <dgm:presLayoutVars>
          <dgm:bulletEnabled val="1"/>
        </dgm:presLayoutVars>
      </dgm:prSet>
      <dgm:spPr/>
    </dgm:pt>
    <dgm:pt modelId="{CE971A08-3F6C-4513-9D30-BDA969AFCDB9}" type="pres">
      <dgm:prSet presAssocID="{5EDD915D-BAC7-449D-8238-575F59A5BE36}" presName="child4group" presStyleCnt="0"/>
      <dgm:spPr/>
    </dgm:pt>
    <dgm:pt modelId="{702BF5AC-9B5F-48C8-9253-9CFFC3FEDBD8}" type="pres">
      <dgm:prSet presAssocID="{5EDD915D-BAC7-449D-8238-575F59A5BE36}" presName="child4" presStyleLbl="bgAcc1" presStyleIdx="3" presStyleCnt="4" custScaleX="135590" custScaleY="131408" custLinFactNeighborX="970" custLinFactNeighborY="-36076"/>
      <dgm:spPr/>
    </dgm:pt>
    <dgm:pt modelId="{25EF3464-A6B7-48EF-9CB5-8A81C30EA54F}" type="pres">
      <dgm:prSet presAssocID="{5EDD915D-BAC7-449D-8238-575F59A5BE36}" presName="child4Text" presStyleLbl="bgAcc1" presStyleIdx="3" presStyleCnt="4">
        <dgm:presLayoutVars>
          <dgm:bulletEnabled val="1"/>
        </dgm:presLayoutVars>
      </dgm:prSet>
      <dgm:spPr/>
    </dgm:pt>
    <dgm:pt modelId="{C20C5582-D2A1-4787-9CBC-9FE16E291777}" type="pres">
      <dgm:prSet presAssocID="{5EDD915D-BAC7-449D-8238-575F59A5BE36}" presName="childPlaceholder" presStyleCnt="0"/>
      <dgm:spPr/>
    </dgm:pt>
    <dgm:pt modelId="{14F0DBA0-B02D-4009-90C5-09676CDF7393}" type="pres">
      <dgm:prSet presAssocID="{5EDD915D-BAC7-449D-8238-575F59A5BE36}" presName="circle" presStyleCnt="0"/>
      <dgm:spPr/>
    </dgm:pt>
    <dgm:pt modelId="{9C2E59C4-FA4E-4CE3-9B75-98D0311CF493}" type="pres">
      <dgm:prSet presAssocID="{5EDD915D-BAC7-449D-8238-575F59A5BE36}" presName="quadrant1" presStyleLbl="node1" presStyleIdx="0" presStyleCnt="4" custScaleX="43087" custScaleY="40536" custLinFactNeighborX="27435" custLinFactNeighborY="29449">
        <dgm:presLayoutVars>
          <dgm:chMax val="1"/>
          <dgm:bulletEnabled val="1"/>
        </dgm:presLayoutVars>
      </dgm:prSet>
      <dgm:spPr/>
    </dgm:pt>
    <dgm:pt modelId="{3A0044E0-3E61-45FA-B871-DF36B1726A87}" type="pres">
      <dgm:prSet presAssocID="{5EDD915D-BAC7-449D-8238-575F59A5BE36}" presName="quadrant2" presStyleLbl="node1" presStyleIdx="1" presStyleCnt="4" custScaleX="37544" custScaleY="38002" custLinFactNeighborX="-32012" custLinFactNeighborY="32368">
        <dgm:presLayoutVars>
          <dgm:chMax val="1"/>
          <dgm:bulletEnabled val="1"/>
        </dgm:presLayoutVars>
      </dgm:prSet>
      <dgm:spPr/>
    </dgm:pt>
    <dgm:pt modelId="{20921394-3390-4F3E-97B6-83AF62A84BEA}" type="pres">
      <dgm:prSet presAssocID="{5EDD915D-BAC7-449D-8238-575F59A5BE36}" presName="quadrant3" presStyleLbl="node1" presStyleIdx="2" presStyleCnt="4" custScaleX="44394" custScaleY="37608" custLinFactNeighborX="-33468" custLinFactNeighborY="-31973">
        <dgm:presLayoutVars>
          <dgm:chMax val="1"/>
          <dgm:bulletEnabled val="1"/>
        </dgm:presLayoutVars>
      </dgm:prSet>
      <dgm:spPr/>
    </dgm:pt>
    <dgm:pt modelId="{FA95CA98-84C5-4F76-8364-80E6BF7131D5}" type="pres">
      <dgm:prSet presAssocID="{5EDD915D-BAC7-449D-8238-575F59A5BE36}" presName="quadrant4" presStyleLbl="node1" presStyleIdx="3" presStyleCnt="4" custScaleX="43293" custScaleY="38002" custLinFactNeighborX="25390" custLinFactNeighborY="-31973">
        <dgm:presLayoutVars>
          <dgm:chMax val="1"/>
          <dgm:bulletEnabled val="1"/>
        </dgm:presLayoutVars>
      </dgm:prSet>
      <dgm:spPr/>
    </dgm:pt>
    <dgm:pt modelId="{3BC8FAFD-317A-4959-9EB3-E5FF117DD4C7}" type="pres">
      <dgm:prSet presAssocID="{5EDD915D-BAC7-449D-8238-575F59A5BE36}" presName="quadrantPlaceholder" presStyleCnt="0"/>
      <dgm:spPr/>
    </dgm:pt>
    <dgm:pt modelId="{97753E14-F722-4273-A805-8AE3EBCD8892}" type="pres">
      <dgm:prSet presAssocID="{5EDD915D-BAC7-449D-8238-575F59A5BE36}" presName="center1" presStyleLbl="fgShp" presStyleIdx="0" presStyleCnt="2" custFlipVert="1" custScaleY="34009" custLinFactX="231740" custLinFactY="-300000" custLinFactNeighborX="300000" custLinFactNeighborY="-302987"/>
      <dgm:spPr/>
    </dgm:pt>
    <dgm:pt modelId="{3D871829-AFA0-496C-9224-C887154E085F}" type="pres">
      <dgm:prSet presAssocID="{5EDD915D-BAC7-449D-8238-575F59A5BE36}" presName="center2" presStyleLbl="fgShp" presStyleIdx="1" presStyleCnt="2" custFlipVert="1" custScaleX="8834" custScaleY="82800" custLinFactX="-300000" custLinFactNeighborX="-309910" custLinFactNeighborY="69737"/>
      <dgm:spPr/>
    </dgm:pt>
  </dgm:ptLst>
  <dgm:cxnLst>
    <dgm:cxn modelId="{442B6708-A34C-4AA5-BE53-AB97668C5D88}" type="presOf" srcId="{0923533C-39A7-488D-A541-E1FE7D1409F8}" destId="{347184A1-A77B-4401-8FFC-F02F7D88EF8C}" srcOrd="1" destOrd="1" presId="urn:microsoft.com/office/officeart/2005/8/layout/cycle4"/>
    <dgm:cxn modelId="{16FB020D-C966-4D26-8C79-2C72A878E50B}" type="presOf" srcId="{911A9F08-5CBC-4CA7-9442-159C6D5CE381}" destId="{702BF5AC-9B5F-48C8-9253-9CFFC3FEDBD8}" srcOrd="0" destOrd="1" presId="urn:microsoft.com/office/officeart/2005/8/layout/cycle4"/>
    <dgm:cxn modelId="{46FCB614-BF7F-401F-AF60-FBB1D409BFE2}" type="presOf" srcId="{4A4E183E-28CB-4253-80B1-2D785BC75EE5}" destId="{B188786C-2D01-4217-B33F-5298BDB1C84C}" srcOrd="0" destOrd="0" presId="urn:microsoft.com/office/officeart/2005/8/layout/cycle4"/>
    <dgm:cxn modelId="{F6487A1C-440E-46E5-ABFA-B96211CC315C}" type="presOf" srcId="{D7959B73-F805-4DFB-8F17-C66FEF6A847E}" destId="{215CE799-6C64-44E7-B416-E193DADD4A7E}" srcOrd="0" destOrd="2" presId="urn:microsoft.com/office/officeart/2005/8/layout/cycle4"/>
    <dgm:cxn modelId="{D9EC3523-D1C1-4B42-B128-E8D79BE96080}" type="presOf" srcId="{513AC26A-30AC-4E4D-A67D-9E7F022BED5A}" destId="{702BF5AC-9B5F-48C8-9253-9CFFC3FEDBD8}" srcOrd="0" destOrd="3" presId="urn:microsoft.com/office/officeart/2005/8/layout/cycle4"/>
    <dgm:cxn modelId="{C787A228-3B9C-4CE0-8348-53810926880F}" srcId="{5FD4ABCC-53B7-4571-BEF0-B0FCC1F8D88A}" destId="{A36A1520-8C42-4B46-B74A-B0C18AB88A1D}" srcOrd="1" destOrd="0" parTransId="{3FA77ABC-A1D3-48AC-8204-4EE842D63D6D}" sibTransId="{EC98E3E8-CD73-48A3-8A93-9A92A96FD2C2}"/>
    <dgm:cxn modelId="{80376C2F-9519-4B3B-96F9-15D78EEBAF9B}" type="presOf" srcId="{DF306D6A-B1E2-4E66-A18F-51B23E9F2876}" destId="{95824B6E-5A28-462D-A31D-BCAD880B34FA}" srcOrd="1" destOrd="0" presId="urn:microsoft.com/office/officeart/2005/8/layout/cycle4"/>
    <dgm:cxn modelId="{3B7C1E31-B93F-4C09-B164-D50F7E89BF07}" srcId="{5EDD915D-BAC7-449D-8238-575F59A5BE36}" destId="{4E0832F9-CE64-47F0-BFD1-7B4CAE1160C7}" srcOrd="0" destOrd="0" parTransId="{D786E570-7CA4-485C-8D8B-5FAA850591B6}" sibTransId="{4B56B49D-DEA5-4FDC-B598-3C0A7A2D582A}"/>
    <dgm:cxn modelId="{ACCB2F32-FE4F-4418-9867-C9CF04A97292}" type="presOf" srcId="{6F16C69C-1FAB-4851-A8FC-E7C8FED45FDE}" destId="{95824B6E-5A28-462D-A31D-BCAD880B34FA}" srcOrd="1" destOrd="1" presId="urn:microsoft.com/office/officeart/2005/8/layout/cycle4"/>
    <dgm:cxn modelId="{AA7CB132-D0D7-40B6-ABA4-ED39736C7441}" srcId="{3E9F58EA-CB7C-49EA-A074-160090A7ACA1}" destId="{B059AA60-0EFC-417B-846E-79F0FF1BC236}" srcOrd="2" destOrd="0" parTransId="{48CEEF06-8C6C-4F25-8AF5-549EC52478C8}" sibTransId="{A435E35E-3799-4524-9B24-5A5006570D05}"/>
    <dgm:cxn modelId="{342AE834-B582-4555-9C3A-CF2B9C9D3E4F}" type="presOf" srcId="{06828989-98DE-4C8E-8019-1BBCE5AFB6D6}" destId="{25EF3464-A6B7-48EF-9CB5-8A81C30EA54F}" srcOrd="1" destOrd="0" presId="urn:microsoft.com/office/officeart/2005/8/layout/cycle4"/>
    <dgm:cxn modelId="{36AB5B36-2458-4410-838E-2C4F891A7D4D}" srcId="{3E9F58EA-CB7C-49EA-A074-160090A7ACA1}" destId="{06828989-98DE-4C8E-8019-1BBCE5AFB6D6}" srcOrd="0" destOrd="0" parTransId="{929BE73D-F966-42DC-8F49-824691A7AD0E}" sibTransId="{DF3D27C3-F7B3-4DD8-844B-88683415A453}"/>
    <dgm:cxn modelId="{17156B38-2C54-4878-B55A-C3F213A15CC5}" srcId="{4E0832F9-CE64-47F0-BFD1-7B4CAE1160C7}" destId="{D7959B73-F805-4DFB-8F17-C66FEF6A847E}" srcOrd="2" destOrd="0" parTransId="{6454C101-AF65-4078-B7F9-50E547AFDDEE}" sibTransId="{F2997031-4CB7-49B0-A7B4-6D3F33396C11}"/>
    <dgm:cxn modelId="{7067673D-66C9-4057-88CE-727BE6E8F10A}" type="presOf" srcId="{5FD4ABCC-53B7-4571-BEF0-B0FCC1F8D88A}" destId="{20921394-3390-4F3E-97B6-83AF62A84BEA}" srcOrd="0" destOrd="0" presId="urn:microsoft.com/office/officeart/2005/8/layout/cycle4"/>
    <dgm:cxn modelId="{5A73A33D-8252-4510-9938-BB611AAF573B}" type="presOf" srcId="{B059AA60-0EFC-417B-846E-79F0FF1BC236}" destId="{25EF3464-A6B7-48EF-9CB5-8A81C30EA54F}" srcOrd="1" destOrd="2" presId="urn:microsoft.com/office/officeart/2005/8/layout/cycle4"/>
    <dgm:cxn modelId="{3F37793E-4E84-4DE0-908F-EAA7721C6CEB}" srcId="{5EDD915D-BAC7-449D-8238-575F59A5BE36}" destId="{A310EAD6-28B9-46D3-9CEC-C2D83F3D491C}" srcOrd="1" destOrd="0" parTransId="{B7625DA8-4920-4F78-AB40-B7DAEF963EDA}" sibTransId="{570D2540-4F6B-47FD-A3D6-496D5B7D5DA8}"/>
    <dgm:cxn modelId="{7880615B-7915-47BA-B2A4-302F65535BA4}" srcId="{5EDD915D-BAC7-449D-8238-575F59A5BE36}" destId="{5FD4ABCC-53B7-4571-BEF0-B0FCC1F8D88A}" srcOrd="2" destOrd="0" parTransId="{9AB09F32-1C07-42F6-8665-3DF14FCC4623}" sibTransId="{297D325A-D506-4713-8950-ECE6C439068C}"/>
    <dgm:cxn modelId="{EEC58C5C-5689-43EB-B0D1-0077338DD790}" srcId="{3E9F58EA-CB7C-49EA-A074-160090A7ACA1}" destId="{513AC26A-30AC-4E4D-A67D-9E7F022BED5A}" srcOrd="3" destOrd="0" parTransId="{403C88D7-E34C-4AA3-8DA7-FB9E2AAFCD41}" sibTransId="{FAB000FF-8825-406E-8F11-99C35D21B28D}"/>
    <dgm:cxn modelId="{9F45BE43-EA95-4A09-BCA8-CABE7B7F26D7}" type="presOf" srcId="{A310EAD6-28B9-46D3-9CEC-C2D83F3D491C}" destId="{3A0044E0-3E61-45FA-B871-DF36B1726A87}" srcOrd="0" destOrd="0" presId="urn:microsoft.com/office/officeart/2005/8/layout/cycle4"/>
    <dgm:cxn modelId="{73481768-E5F7-4782-A4CD-4E6FCCD7C031}" type="presOf" srcId="{8980B88A-C7B6-4CF8-86AE-7B22B70C9DC3}" destId="{95824B6E-5A28-462D-A31D-BCAD880B34FA}" srcOrd="1" destOrd="3" presId="urn:microsoft.com/office/officeart/2005/8/layout/cycle4"/>
    <dgm:cxn modelId="{9016246A-EEB6-4FE7-AA5B-AEA248C7D077}" srcId="{4E0832F9-CE64-47F0-BFD1-7B4CAE1160C7}" destId="{6F16C69C-1FAB-4851-A8FC-E7C8FED45FDE}" srcOrd="1" destOrd="0" parTransId="{6A259D86-4CDB-4C9A-A472-DBE4FFDC9D89}" sibTransId="{D4D82745-D60C-4F2D-9998-23DEE081E22F}"/>
    <dgm:cxn modelId="{26A9844B-7692-4B44-97A6-BE61857FE1BC}" srcId="{3E9F58EA-CB7C-49EA-A074-160090A7ACA1}" destId="{911A9F08-5CBC-4CA7-9442-159C6D5CE381}" srcOrd="1" destOrd="0" parTransId="{53559A69-F2E9-4DD5-8EF2-400745070448}" sibTransId="{1ECC3932-B03D-456C-90D2-C45CF2B8579C}"/>
    <dgm:cxn modelId="{8181C46D-74BC-478C-9D49-EE96F3AC7A65}" srcId="{4E0832F9-CE64-47F0-BFD1-7B4CAE1160C7}" destId="{8980B88A-C7B6-4CF8-86AE-7B22B70C9DC3}" srcOrd="3" destOrd="0" parTransId="{38673335-5C47-435B-952E-A15F4B5AA325}" sibTransId="{F28B11D3-EBBD-49FA-90CC-AB121EBF619E}"/>
    <dgm:cxn modelId="{0F8AE652-9C25-40D3-B746-670B6D1C15CB}" srcId="{5FD4ABCC-53B7-4571-BEF0-B0FCC1F8D88A}" destId="{4A4E183E-28CB-4253-80B1-2D785BC75EE5}" srcOrd="0" destOrd="0" parTransId="{ADAD17A1-C465-4E7B-B01D-F031E54670E9}" sibTransId="{1F50D49B-81A4-4DBA-8817-93E5207C4EB6}"/>
    <dgm:cxn modelId="{CEBCA773-989E-4947-9735-EE3B28ABFDE7}" type="presOf" srcId="{4E0832F9-CE64-47F0-BFD1-7B4CAE1160C7}" destId="{9C2E59C4-FA4E-4CE3-9B75-98D0311CF493}" srcOrd="0" destOrd="0" presId="urn:microsoft.com/office/officeart/2005/8/layout/cycle4"/>
    <dgm:cxn modelId="{A660E67E-028A-41B6-9E4B-E434D29B2800}" type="presOf" srcId="{A36A1520-8C42-4B46-B74A-B0C18AB88A1D}" destId="{17BB68A1-5F07-4C4A-AF29-1A731B072FEC}" srcOrd="1" destOrd="1" presId="urn:microsoft.com/office/officeart/2005/8/layout/cycle4"/>
    <dgm:cxn modelId="{B30DC482-A8BD-4F9F-A3F2-785191E69FE3}" srcId="{5EDD915D-BAC7-449D-8238-575F59A5BE36}" destId="{3E9F58EA-CB7C-49EA-A074-160090A7ACA1}" srcOrd="3" destOrd="0" parTransId="{0AB7D335-392D-4768-83B9-E2952CBD33A2}" sibTransId="{DFC1C990-CD6A-4C56-A42D-8ADCC6679F7F}"/>
    <dgm:cxn modelId="{8419FC83-F889-4730-A35F-3AD837F9F46E}" type="presOf" srcId="{3B788521-F943-432C-BE8B-0321694F4AFB}" destId="{347184A1-A77B-4401-8FFC-F02F7D88EF8C}" srcOrd="1" destOrd="0" presId="urn:microsoft.com/office/officeart/2005/8/layout/cycle4"/>
    <dgm:cxn modelId="{58C56593-90D0-4713-BA3A-D59F98503CC4}" type="presOf" srcId="{06828989-98DE-4C8E-8019-1BBCE5AFB6D6}" destId="{702BF5AC-9B5F-48C8-9253-9CFFC3FEDBD8}" srcOrd="0" destOrd="0" presId="urn:microsoft.com/office/officeart/2005/8/layout/cycle4"/>
    <dgm:cxn modelId="{B7051C94-1827-40D6-B8CC-CF923C06ED80}" type="presOf" srcId="{0923533C-39A7-488D-A541-E1FE7D1409F8}" destId="{B6CBE309-DF2B-4A84-91C8-818CC45A1D71}" srcOrd="0" destOrd="1" presId="urn:microsoft.com/office/officeart/2005/8/layout/cycle4"/>
    <dgm:cxn modelId="{BCBF2E94-9754-4C8E-BF62-3462BF260863}" type="presOf" srcId="{513AC26A-30AC-4E4D-A67D-9E7F022BED5A}" destId="{25EF3464-A6B7-48EF-9CB5-8A81C30EA54F}" srcOrd="1" destOrd="3" presId="urn:microsoft.com/office/officeart/2005/8/layout/cycle4"/>
    <dgm:cxn modelId="{53C0BC98-6962-419A-A0FF-CC1AD9BFDC92}" srcId="{A310EAD6-28B9-46D3-9CEC-C2D83F3D491C}" destId="{015BBFCC-5207-4A15-8001-6C2B1F163303}" srcOrd="2" destOrd="0" parTransId="{F56E7A31-4EDB-4D65-9357-BE2F12A601AF}" sibTransId="{45DB3B71-2432-468D-A391-3E51EC0C853F}"/>
    <dgm:cxn modelId="{9502A49F-79B9-4C85-B627-D6EFAF87BD59}" type="presOf" srcId="{3B788521-F943-432C-BE8B-0321694F4AFB}" destId="{B6CBE309-DF2B-4A84-91C8-818CC45A1D71}" srcOrd="0" destOrd="0" presId="urn:microsoft.com/office/officeart/2005/8/layout/cycle4"/>
    <dgm:cxn modelId="{DE914BA5-658B-475A-ABDC-2115EF0E2BD7}" type="presOf" srcId="{A36A1520-8C42-4B46-B74A-B0C18AB88A1D}" destId="{B188786C-2D01-4217-B33F-5298BDB1C84C}" srcOrd="0" destOrd="1" presId="urn:microsoft.com/office/officeart/2005/8/layout/cycle4"/>
    <dgm:cxn modelId="{9ACF25A7-D73A-43F7-8182-296609D59BF4}" type="presOf" srcId="{6F16C69C-1FAB-4851-A8FC-E7C8FED45FDE}" destId="{215CE799-6C64-44E7-B416-E193DADD4A7E}" srcOrd="0" destOrd="1" presId="urn:microsoft.com/office/officeart/2005/8/layout/cycle4"/>
    <dgm:cxn modelId="{2AF14AA9-C786-4D43-AEFC-57AED443754A}" type="presOf" srcId="{4A4E183E-28CB-4253-80B1-2D785BC75EE5}" destId="{17BB68A1-5F07-4C4A-AF29-1A731B072FEC}" srcOrd="1" destOrd="0" presId="urn:microsoft.com/office/officeart/2005/8/layout/cycle4"/>
    <dgm:cxn modelId="{CA1578C0-2139-4F97-9A22-F27506AB6862}" type="presOf" srcId="{3E9F58EA-CB7C-49EA-A074-160090A7ACA1}" destId="{FA95CA98-84C5-4F76-8364-80E6BF7131D5}" srcOrd="0" destOrd="0" presId="urn:microsoft.com/office/officeart/2005/8/layout/cycle4"/>
    <dgm:cxn modelId="{4AE135C2-97BD-4F7B-9140-94B12217D077}" type="presOf" srcId="{B059AA60-0EFC-417B-846E-79F0FF1BC236}" destId="{702BF5AC-9B5F-48C8-9253-9CFFC3FEDBD8}" srcOrd="0" destOrd="2" presId="urn:microsoft.com/office/officeart/2005/8/layout/cycle4"/>
    <dgm:cxn modelId="{42DFA5CA-EA58-4022-9DDB-3F4ECF9A0E8F}" srcId="{4E0832F9-CE64-47F0-BFD1-7B4CAE1160C7}" destId="{DF306D6A-B1E2-4E66-A18F-51B23E9F2876}" srcOrd="0" destOrd="0" parTransId="{93E6629D-3F7E-4A49-B579-40612CBF230A}" sibTransId="{AD664EB1-EAFF-4B05-8DB6-10C7B20D43FA}"/>
    <dgm:cxn modelId="{4232C1D0-B41A-46DA-BFD5-63DE657A7CC3}" type="presOf" srcId="{015BBFCC-5207-4A15-8001-6C2B1F163303}" destId="{347184A1-A77B-4401-8FFC-F02F7D88EF8C}" srcOrd="1" destOrd="2" presId="urn:microsoft.com/office/officeart/2005/8/layout/cycle4"/>
    <dgm:cxn modelId="{FD4E3EDC-F0F7-4C5C-9DEE-BC2D10CDC758}" srcId="{A310EAD6-28B9-46D3-9CEC-C2D83F3D491C}" destId="{3B788521-F943-432C-BE8B-0321694F4AFB}" srcOrd="0" destOrd="0" parTransId="{4AFBA047-3254-40C6-BCB5-01AF724D3417}" sibTransId="{AACC7FF9-DED9-49EA-8FB0-DCE2EF7052A3}"/>
    <dgm:cxn modelId="{917863DF-1365-450F-9F0B-CF17FA51CADE}" type="presOf" srcId="{5EDD915D-BAC7-449D-8238-575F59A5BE36}" destId="{43AB0455-7A67-4B49-8B4C-CBB1C1B58549}" srcOrd="0" destOrd="0" presId="urn:microsoft.com/office/officeart/2005/8/layout/cycle4"/>
    <dgm:cxn modelId="{D8EAB8DF-139C-4C8E-96CF-030A956C8922}" type="presOf" srcId="{015BBFCC-5207-4A15-8001-6C2B1F163303}" destId="{B6CBE309-DF2B-4A84-91C8-818CC45A1D71}" srcOrd="0" destOrd="2" presId="urn:microsoft.com/office/officeart/2005/8/layout/cycle4"/>
    <dgm:cxn modelId="{463DC5EB-9A8D-443B-BEB8-BFE293E75252}" type="presOf" srcId="{DF306D6A-B1E2-4E66-A18F-51B23E9F2876}" destId="{215CE799-6C64-44E7-B416-E193DADD4A7E}" srcOrd="0" destOrd="0" presId="urn:microsoft.com/office/officeart/2005/8/layout/cycle4"/>
    <dgm:cxn modelId="{4C6F1FEE-8936-4761-9114-08A68CF2B03A}" type="presOf" srcId="{911A9F08-5CBC-4CA7-9442-159C6D5CE381}" destId="{25EF3464-A6B7-48EF-9CB5-8A81C30EA54F}" srcOrd="1" destOrd="1" presId="urn:microsoft.com/office/officeart/2005/8/layout/cycle4"/>
    <dgm:cxn modelId="{EEE7E5F0-B41F-46A8-95CF-32ADBF01C4DA}" type="presOf" srcId="{D7959B73-F805-4DFB-8F17-C66FEF6A847E}" destId="{95824B6E-5A28-462D-A31D-BCAD880B34FA}" srcOrd="1" destOrd="2" presId="urn:microsoft.com/office/officeart/2005/8/layout/cycle4"/>
    <dgm:cxn modelId="{9D2EA0F3-1030-4441-87EA-269581E9FD1E}" srcId="{A310EAD6-28B9-46D3-9CEC-C2D83F3D491C}" destId="{0923533C-39A7-488D-A541-E1FE7D1409F8}" srcOrd="1" destOrd="0" parTransId="{A8DE0687-EE9C-4504-BB86-3B5D654357BB}" sibTransId="{6375079D-2304-4449-AB29-EEC8B7972A9C}"/>
    <dgm:cxn modelId="{4B1FA4FE-25EE-412D-B5E2-7D1D52305951}" type="presOf" srcId="{8980B88A-C7B6-4CF8-86AE-7B22B70C9DC3}" destId="{215CE799-6C64-44E7-B416-E193DADD4A7E}" srcOrd="0" destOrd="3" presId="urn:microsoft.com/office/officeart/2005/8/layout/cycle4"/>
    <dgm:cxn modelId="{4763FEAF-85D4-48F0-BA89-9EE40DACEB9F}" type="presParOf" srcId="{43AB0455-7A67-4B49-8B4C-CBB1C1B58549}" destId="{6346F089-DFEC-4F97-82A0-16920E972CE0}" srcOrd="0" destOrd="0" presId="urn:microsoft.com/office/officeart/2005/8/layout/cycle4"/>
    <dgm:cxn modelId="{C8364919-4A50-43B1-94DF-5120DF0BB843}" type="presParOf" srcId="{6346F089-DFEC-4F97-82A0-16920E972CE0}" destId="{19DB364D-60DC-4347-96FD-D7E48572795A}" srcOrd="0" destOrd="0" presId="urn:microsoft.com/office/officeart/2005/8/layout/cycle4"/>
    <dgm:cxn modelId="{29874CB1-1738-4A0F-8B40-7DA82348D1A6}" type="presParOf" srcId="{19DB364D-60DC-4347-96FD-D7E48572795A}" destId="{215CE799-6C64-44E7-B416-E193DADD4A7E}" srcOrd="0" destOrd="0" presId="urn:microsoft.com/office/officeart/2005/8/layout/cycle4"/>
    <dgm:cxn modelId="{7D9A5E5E-D6AD-4A35-8799-58047E72A1B1}" type="presParOf" srcId="{19DB364D-60DC-4347-96FD-D7E48572795A}" destId="{95824B6E-5A28-462D-A31D-BCAD880B34FA}" srcOrd="1" destOrd="0" presId="urn:microsoft.com/office/officeart/2005/8/layout/cycle4"/>
    <dgm:cxn modelId="{94579EA6-1095-413A-8ED7-B628CBA586E9}" type="presParOf" srcId="{6346F089-DFEC-4F97-82A0-16920E972CE0}" destId="{AAD75CBD-CFBE-438D-B05C-F09899CD0982}" srcOrd="1" destOrd="0" presId="urn:microsoft.com/office/officeart/2005/8/layout/cycle4"/>
    <dgm:cxn modelId="{4101232B-B85F-46E3-8F14-F752EB3C4A51}" type="presParOf" srcId="{AAD75CBD-CFBE-438D-B05C-F09899CD0982}" destId="{B6CBE309-DF2B-4A84-91C8-818CC45A1D71}" srcOrd="0" destOrd="0" presId="urn:microsoft.com/office/officeart/2005/8/layout/cycle4"/>
    <dgm:cxn modelId="{04751D88-5F98-4090-A9C9-60CEDD3B8B88}" type="presParOf" srcId="{AAD75CBD-CFBE-438D-B05C-F09899CD0982}" destId="{347184A1-A77B-4401-8FFC-F02F7D88EF8C}" srcOrd="1" destOrd="0" presId="urn:microsoft.com/office/officeart/2005/8/layout/cycle4"/>
    <dgm:cxn modelId="{5EB7BB65-FEA8-495C-8BAE-317819A24115}" type="presParOf" srcId="{6346F089-DFEC-4F97-82A0-16920E972CE0}" destId="{C36794A0-F045-4211-8729-B83B77212484}" srcOrd="2" destOrd="0" presId="urn:microsoft.com/office/officeart/2005/8/layout/cycle4"/>
    <dgm:cxn modelId="{8BDF6C09-BA83-431F-95E8-B5F895DDE4F1}" type="presParOf" srcId="{C36794A0-F045-4211-8729-B83B77212484}" destId="{B188786C-2D01-4217-B33F-5298BDB1C84C}" srcOrd="0" destOrd="0" presId="urn:microsoft.com/office/officeart/2005/8/layout/cycle4"/>
    <dgm:cxn modelId="{7E4E3B44-B2E5-4202-8061-EADAE7BFFA04}" type="presParOf" srcId="{C36794A0-F045-4211-8729-B83B77212484}" destId="{17BB68A1-5F07-4C4A-AF29-1A731B072FEC}" srcOrd="1" destOrd="0" presId="urn:microsoft.com/office/officeart/2005/8/layout/cycle4"/>
    <dgm:cxn modelId="{FF74B4FD-3A64-42A8-B714-4A6FE4F48F78}" type="presParOf" srcId="{6346F089-DFEC-4F97-82A0-16920E972CE0}" destId="{CE971A08-3F6C-4513-9D30-BDA969AFCDB9}" srcOrd="3" destOrd="0" presId="urn:microsoft.com/office/officeart/2005/8/layout/cycle4"/>
    <dgm:cxn modelId="{3212D631-BF28-43CC-AF07-1922D6CD8A87}" type="presParOf" srcId="{CE971A08-3F6C-4513-9D30-BDA969AFCDB9}" destId="{702BF5AC-9B5F-48C8-9253-9CFFC3FEDBD8}" srcOrd="0" destOrd="0" presId="urn:microsoft.com/office/officeart/2005/8/layout/cycle4"/>
    <dgm:cxn modelId="{6A5A1903-C2FF-474E-A5B2-7EAF12FCF32B}" type="presParOf" srcId="{CE971A08-3F6C-4513-9D30-BDA969AFCDB9}" destId="{25EF3464-A6B7-48EF-9CB5-8A81C30EA54F}" srcOrd="1" destOrd="0" presId="urn:microsoft.com/office/officeart/2005/8/layout/cycle4"/>
    <dgm:cxn modelId="{D4871353-5AA7-4167-B23D-08B4F03240DF}" type="presParOf" srcId="{6346F089-DFEC-4F97-82A0-16920E972CE0}" destId="{C20C5582-D2A1-4787-9CBC-9FE16E291777}" srcOrd="4" destOrd="0" presId="urn:microsoft.com/office/officeart/2005/8/layout/cycle4"/>
    <dgm:cxn modelId="{6ED56423-CB91-44C6-A619-028584C15405}" type="presParOf" srcId="{43AB0455-7A67-4B49-8B4C-CBB1C1B58549}" destId="{14F0DBA0-B02D-4009-90C5-09676CDF7393}" srcOrd="1" destOrd="0" presId="urn:microsoft.com/office/officeart/2005/8/layout/cycle4"/>
    <dgm:cxn modelId="{E190045F-A19F-4569-AF13-25456085E085}" type="presParOf" srcId="{14F0DBA0-B02D-4009-90C5-09676CDF7393}" destId="{9C2E59C4-FA4E-4CE3-9B75-98D0311CF493}" srcOrd="0" destOrd="0" presId="urn:microsoft.com/office/officeart/2005/8/layout/cycle4"/>
    <dgm:cxn modelId="{B778463B-9262-4ADA-922D-5ECBF7637B7E}" type="presParOf" srcId="{14F0DBA0-B02D-4009-90C5-09676CDF7393}" destId="{3A0044E0-3E61-45FA-B871-DF36B1726A87}" srcOrd="1" destOrd="0" presId="urn:microsoft.com/office/officeart/2005/8/layout/cycle4"/>
    <dgm:cxn modelId="{A0C6A4C2-7124-472F-B717-1AB739C67DA5}" type="presParOf" srcId="{14F0DBA0-B02D-4009-90C5-09676CDF7393}" destId="{20921394-3390-4F3E-97B6-83AF62A84BEA}" srcOrd="2" destOrd="0" presId="urn:microsoft.com/office/officeart/2005/8/layout/cycle4"/>
    <dgm:cxn modelId="{B6CF7BA3-C5ED-4D57-8C5A-E90E2D1E5147}" type="presParOf" srcId="{14F0DBA0-B02D-4009-90C5-09676CDF7393}" destId="{FA95CA98-84C5-4F76-8364-80E6BF7131D5}" srcOrd="3" destOrd="0" presId="urn:microsoft.com/office/officeart/2005/8/layout/cycle4"/>
    <dgm:cxn modelId="{A308828F-8950-4DBC-8CC6-65FADC7A4BE4}" type="presParOf" srcId="{14F0DBA0-B02D-4009-90C5-09676CDF7393}" destId="{3BC8FAFD-317A-4959-9EB3-E5FF117DD4C7}" srcOrd="4" destOrd="0" presId="urn:microsoft.com/office/officeart/2005/8/layout/cycle4"/>
    <dgm:cxn modelId="{FECAF66E-4873-45E5-885F-78D1B1855A05}" type="presParOf" srcId="{43AB0455-7A67-4B49-8B4C-CBB1C1B58549}" destId="{97753E14-F722-4273-A805-8AE3EBCD8892}" srcOrd="2" destOrd="0" presId="urn:microsoft.com/office/officeart/2005/8/layout/cycle4"/>
    <dgm:cxn modelId="{29D226B2-D10D-4CA0-9699-F0C20990B2C1}" type="presParOf" srcId="{43AB0455-7A67-4B49-8B4C-CBB1C1B58549}" destId="{3D871829-AFA0-496C-9224-C887154E085F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88786C-2D01-4217-B33F-5298BDB1C84C}">
      <dsp:nvSpPr>
        <dsp:cNvPr id="0" name=""/>
        <dsp:cNvSpPr/>
      </dsp:nvSpPr>
      <dsp:spPr>
        <a:xfrm>
          <a:off x="2736812" y="1893848"/>
          <a:ext cx="2470417" cy="148192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6">
                <a:tint val="50000"/>
                <a:satMod val="300000"/>
              </a:schemeClr>
            </a:gs>
            <a:gs pos="35000">
              <a:schemeClr val="accent6">
                <a:tint val="37000"/>
                <a:satMod val="300000"/>
              </a:schemeClr>
            </a:gs>
            <a:gs pos="100000">
              <a:schemeClr val="accent6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6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6"/>
        </a:lnRef>
        <a:fillRef idx="2">
          <a:schemeClr val="accent6"/>
        </a:fillRef>
        <a:effectRef idx="1">
          <a:schemeClr val="accent6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50" kern="1200" dirty="0"/>
            <a:t> Emerging markets and growth of automobile industry</a:t>
          </a:r>
        </a:p>
        <a:p>
          <a:pPr marL="57150" lvl="1" indent="-57150" algn="l" defTabSz="511175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150" kern="1200" dirty="0"/>
            <a:t>Horizontal and concentric diversification</a:t>
          </a:r>
        </a:p>
      </dsp:txBody>
      <dsp:txXfrm>
        <a:off x="3510491" y="2296882"/>
        <a:ext cx="1664186" cy="1046336"/>
      </dsp:txXfrm>
    </dsp:sp>
    <dsp:sp modelId="{702BF5AC-9B5F-48C8-9253-9CFFC3FEDBD8}">
      <dsp:nvSpPr>
        <dsp:cNvPr id="0" name=""/>
        <dsp:cNvSpPr/>
      </dsp:nvSpPr>
      <dsp:spPr>
        <a:xfrm>
          <a:off x="75611" y="1893848"/>
          <a:ext cx="2415372" cy="1516356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tint val="50000"/>
                <a:satMod val="300000"/>
              </a:schemeClr>
            </a:gs>
            <a:gs pos="35000">
              <a:schemeClr val="accent2">
                <a:tint val="37000"/>
                <a:satMod val="300000"/>
              </a:schemeClr>
            </a:gs>
            <a:gs pos="100000">
              <a:schemeClr val="accent2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2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Price wars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Cheaper technologies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Government Policies w.r.t export duties, import duties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Stiff competition from national and international brands</a:t>
          </a:r>
        </a:p>
      </dsp:txBody>
      <dsp:txXfrm>
        <a:off x="108920" y="2306247"/>
        <a:ext cx="1624142" cy="1070649"/>
      </dsp:txXfrm>
    </dsp:sp>
    <dsp:sp modelId="{B6CBE309-DF2B-4A84-91C8-818CC45A1D71}">
      <dsp:nvSpPr>
        <dsp:cNvPr id="0" name=""/>
        <dsp:cNvSpPr/>
      </dsp:nvSpPr>
      <dsp:spPr>
        <a:xfrm>
          <a:off x="2789541" y="82011"/>
          <a:ext cx="2591230" cy="1557563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tint val="50000"/>
                <a:satMod val="300000"/>
              </a:schemeClr>
            </a:gs>
            <a:gs pos="35000">
              <a:schemeClr val="accent1">
                <a:tint val="37000"/>
                <a:satMod val="300000"/>
              </a:schemeClr>
            </a:gs>
            <a:gs pos="100000">
              <a:schemeClr val="accent1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1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Volatility in industrial relations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More links with automotive companies </a:t>
          </a:r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200" kern="1200" dirty="0"/>
            <a:t>Intense competition thanks to presence of other global brands</a:t>
          </a:r>
        </a:p>
      </dsp:txBody>
      <dsp:txXfrm>
        <a:off x="3601125" y="116226"/>
        <a:ext cx="1745431" cy="1099742"/>
      </dsp:txXfrm>
    </dsp:sp>
    <dsp:sp modelId="{215CE799-6C64-44E7-B416-E193DADD4A7E}">
      <dsp:nvSpPr>
        <dsp:cNvPr id="0" name=""/>
        <dsp:cNvSpPr/>
      </dsp:nvSpPr>
      <dsp:spPr>
        <a:xfrm>
          <a:off x="90539" y="82865"/>
          <a:ext cx="2495427" cy="1621029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3">
                <a:tint val="50000"/>
                <a:satMod val="300000"/>
              </a:schemeClr>
            </a:gs>
            <a:gs pos="35000">
              <a:schemeClr val="accent3">
                <a:tint val="37000"/>
                <a:satMod val="300000"/>
              </a:schemeClr>
            </a:gs>
            <a:gs pos="100000">
              <a:schemeClr val="accent3">
                <a:tint val="15000"/>
                <a:satMod val="350000"/>
              </a:schemeClr>
            </a:gs>
          </a:gsLst>
          <a:lin ang="16200000" scaled="1"/>
        </a:gradFill>
        <a:ln w="9525" cap="flat" cmpd="sng" algn="ctr">
          <a:solidFill>
            <a:schemeClr val="accent3">
              <a:shade val="95000"/>
              <a:satMod val="10500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1">
          <a:schemeClr val="accent3"/>
        </a:lnRef>
        <a:fillRef idx="2">
          <a:schemeClr val="accent3"/>
        </a:fillRef>
        <a:effectRef idx="1">
          <a:schemeClr val="accent3"/>
        </a:effectRef>
        <a:fontRef idx="minor">
          <a:schemeClr val="dk1"/>
        </a:fontRef>
      </dsp:style>
      <dsp:txBody>
        <a:bodyPr spcFirstLastPara="0" vert="horz" wrap="square" lIns="38100" tIns="38100" rIns="38100" bIns="3810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Strong brand equity and consumer loyalty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Strong position on the financial side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Advertising as an eco-friendly car tyre-making business in India.</a:t>
          </a:r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kern="1200" dirty="0"/>
            <a:t>Company has remained No.1 in Tyre Industry in India.</a:t>
          </a:r>
        </a:p>
      </dsp:txBody>
      <dsp:txXfrm>
        <a:off x="126148" y="118474"/>
        <a:ext cx="1675581" cy="1144554"/>
      </dsp:txXfrm>
    </dsp:sp>
    <dsp:sp modelId="{9C2E59C4-FA4E-4CE3-9B75-98D0311CF493}">
      <dsp:nvSpPr>
        <dsp:cNvPr id="0" name=""/>
        <dsp:cNvSpPr/>
      </dsp:nvSpPr>
      <dsp:spPr>
        <a:xfrm>
          <a:off x="2018424" y="1142687"/>
          <a:ext cx="672765" cy="632933"/>
        </a:xfrm>
        <a:prstGeom prst="pieWedge">
          <a:avLst/>
        </a:prstGeom>
        <a:gradFill rotWithShape="1">
          <a:gsLst>
            <a:gs pos="0">
              <a:schemeClr val="accent3">
                <a:shade val="51000"/>
                <a:satMod val="130000"/>
              </a:schemeClr>
            </a:gs>
            <a:gs pos="80000">
              <a:schemeClr val="accent3">
                <a:shade val="93000"/>
                <a:satMod val="130000"/>
              </a:schemeClr>
            </a:gs>
            <a:gs pos="100000">
              <a:schemeClr val="accent3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3"/>
        </a:lnRef>
        <a:fillRef idx="3">
          <a:schemeClr val="accent3"/>
        </a:fillRef>
        <a:effectRef idx="3">
          <a:schemeClr val="accent3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S</a:t>
          </a:r>
        </a:p>
      </dsp:txBody>
      <dsp:txXfrm>
        <a:off x="2215472" y="1328069"/>
        <a:ext cx="475717" cy="447551"/>
      </dsp:txXfrm>
    </dsp:sp>
    <dsp:sp modelId="{3A0044E0-3E61-45FA-B871-DF36B1726A87}">
      <dsp:nvSpPr>
        <dsp:cNvPr id="0" name=""/>
        <dsp:cNvSpPr/>
      </dsp:nvSpPr>
      <dsp:spPr>
        <a:xfrm rot="5400000">
          <a:off x="2763443" y="1211623"/>
          <a:ext cx="593367" cy="586216"/>
        </a:xfrm>
        <a:prstGeom prst="pieWedge">
          <a:avLst/>
        </a:prstGeom>
        <a:gradFill rotWithShape="1">
          <a:gsLst>
            <a:gs pos="0">
              <a:schemeClr val="accent1">
                <a:shade val="51000"/>
                <a:satMod val="130000"/>
              </a:schemeClr>
            </a:gs>
            <a:gs pos="80000">
              <a:schemeClr val="accent1">
                <a:shade val="93000"/>
                <a:satMod val="130000"/>
              </a:schemeClr>
            </a:gs>
            <a:gs pos="100000">
              <a:schemeClr val="accent1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1"/>
        </a:lnRef>
        <a:fillRef idx="3">
          <a:schemeClr val="accent1"/>
        </a:fillRef>
        <a:effectRef idx="3">
          <a:schemeClr val="accent1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W</a:t>
          </a:r>
        </a:p>
      </dsp:txBody>
      <dsp:txXfrm rot="-5400000">
        <a:off x="2767018" y="1381841"/>
        <a:ext cx="414517" cy="419574"/>
      </dsp:txXfrm>
    </dsp:sp>
    <dsp:sp modelId="{20921394-3390-4F3E-97B6-83AF62A84BEA}">
      <dsp:nvSpPr>
        <dsp:cNvPr id="0" name=""/>
        <dsp:cNvSpPr/>
      </dsp:nvSpPr>
      <dsp:spPr>
        <a:xfrm rot="10800000">
          <a:off x="2690806" y="1840028"/>
          <a:ext cx="693173" cy="587215"/>
        </a:xfrm>
        <a:prstGeom prst="pieWedge">
          <a:avLst/>
        </a:prstGeom>
        <a:gradFill rotWithShape="1">
          <a:gsLst>
            <a:gs pos="0">
              <a:schemeClr val="accent6">
                <a:shade val="51000"/>
                <a:satMod val="130000"/>
              </a:schemeClr>
            </a:gs>
            <a:gs pos="80000">
              <a:schemeClr val="accent6">
                <a:shade val="93000"/>
                <a:satMod val="130000"/>
              </a:schemeClr>
            </a:gs>
            <a:gs pos="100000">
              <a:schemeClr val="accent6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6"/>
        </a:lnRef>
        <a:fillRef idx="3">
          <a:schemeClr val="accent6"/>
        </a:fillRef>
        <a:effectRef idx="3">
          <a:schemeClr val="accent6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O</a:t>
          </a:r>
        </a:p>
      </dsp:txBody>
      <dsp:txXfrm rot="10800000">
        <a:off x="2690806" y="1840028"/>
        <a:ext cx="490147" cy="415224"/>
      </dsp:txXfrm>
    </dsp:sp>
    <dsp:sp modelId="{FA95CA98-84C5-4F76-8364-80E6BF7131D5}">
      <dsp:nvSpPr>
        <dsp:cNvPr id="0" name=""/>
        <dsp:cNvSpPr/>
      </dsp:nvSpPr>
      <dsp:spPr>
        <a:xfrm rot="16200000">
          <a:off x="2026192" y="1795645"/>
          <a:ext cx="593367" cy="675981"/>
        </a:xfrm>
        <a:prstGeom prst="pieWedge">
          <a:avLst/>
        </a:prstGeom>
        <a:gradFill rotWithShape="1">
          <a:gsLst>
            <a:gs pos="0">
              <a:schemeClr val="accent2">
                <a:shade val="51000"/>
                <a:satMod val="130000"/>
              </a:schemeClr>
            </a:gs>
            <a:gs pos="80000">
              <a:schemeClr val="accent2">
                <a:shade val="93000"/>
                <a:satMod val="130000"/>
              </a:schemeClr>
            </a:gs>
            <a:gs pos="100000">
              <a:schemeClr val="accent2"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</a:t>
          </a:r>
        </a:p>
      </dsp:txBody>
      <dsp:txXfrm rot="5400000">
        <a:off x="2182876" y="1836952"/>
        <a:ext cx="477991" cy="419574"/>
      </dsp:txXfrm>
    </dsp:sp>
    <dsp:sp modelId="{97753E14-F722-4273-A805-8AE3EBCD8892}">
      <dsp:nvSpPr>
        <dsp:cNvPr id="0" name=""/>
        <dsp:cNvSpPr/>
      </dsp:nvSpPr>
      <dsp:spPr>
        <a:xfrm flipV="1">
          <a:off x="5216849" y="-79714"/>
          <a:ext cx="539101" cy="159428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D871829-AFA0-496C-9224-C887154E085F}">
      <dsp:nvSpPr>
        <dsp:cNvPr id="0" name=""/>
        <dsp:cNvSpPr/>
      </dsp:nvSpPr>
      <dsp:spPr>
        <a:xfrm rot="10800000" flipV="1">
          <a:off x="-23812" y="2039090"/>
          <a:ext cx="47624" cy="388153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0A006D-84D9-419A-A8DD-CB88D566D762}" type="datetimeFigureOut">
              <a:rPr lang="en-GB" smtClean="0"/>
              <a:t>18/10/2023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642938"/>
            <a:ext cx="3086100" cy="17367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2474913"/>
            <a:ext cx="7315200" cy="20256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4886325"/>
            <a:ext cx="3962400" cy="257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80B938C-62EE-4CB4-91D8-2AA546164BD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84069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0B938C-62EE-4CB4-91D8-2AA546164BDE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1620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85800" y="1594485"/>
            <a:ext cx="7772400" cy="10801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2880360"/>
            <a:ext cx="6400800" cy="12858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9719EF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9719EF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1" i="0">
                <a:solidFill>
                  <a:srgbClr val="9719EF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4505" y="4376284"/>
            <a:ext cx="1733438" cy="75160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94478" y="255862"/>
            <a:ext cx="6386393" cy="7842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1" i="0">
                <a:solidFill>
                  <a:srgbClr val="9719EF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533979" y="1058163"/>
            <a:ext cx="4398645" cy="33451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000" b="0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10/18/2023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5E46212-45BB-C4C6-4A56-7A1340C710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333" t="23333" r="15000" b="14445"/>
          <a:stretch/>
        </p:blipFill>
        <p:spPr>
          <a:xfrm>
            <a:off x="0" y="-10812"/>
            <a:ext cx="9144000" cy="5154312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8C3733-9BB7-2180-3D17-D358E36E1F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24200" y="238072"/>
            <a:ext cx="2895600" cy="307776"/>
          </a:xfrm>
        </p:spPr>
        <p:txBody>
          <a:bodyPr/>
          <a:lstStyle/>
          <a:p>
            <a:r>
              <a:rPr lang="en-US" sz="2000" dirty="0"/>
              <a:t> </a:t>
            </a:r>
            <a:r>
              <a:rPr lang="en-US" sz="2000" spc="116" dirty="0">
                <a:latin typeface="Norwester"/>
              </a:rPr>
              <a:t>Customer Behaviour</a:t>
            </a:r>
            <a:endParaRPr lang="en-US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43FEE3-4CE0-B21C-E825-51CBECC3933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E00B2A-4B9A-F5AD-2205-F268DDC76B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7" t="23333" r="13247" b="18889"/>
          <a:stretch/>
        </p:blipFill>
        <p:spPr>
          <a:xfrm>
            <a:off x="457200" y="863852"/>
            <a:ext cx="8444645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74226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0A350-AD48-06CC-252B-814295C175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7539" y="219606"/>
            <a:ext cx="3948922" cy="430887"/>
          </a:xfrm>
        </p:spPr>
        <p:txBody>
          <a:bodyPr/>
          <a:lstStyle/>
          <a:p>
            <a:r>
              <a:rPr lang="en-US" sz="2800" dirty="0"/>
              <a:t> </a:t>
            </a:r>
            <a:r>
              <a:rPr lang="en-US" sz="2800" spc="116" dirty="0">
                <a:latin typeface="Norwester"/>
              </a:rPr>
              <a:t>Customer Behaviour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993638-D3DB-2223-EC4A-93BE831CDA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A2CACEE-1908-C6E1-2257-5656B66D3D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166" t="21851" r="13247" b="17408"/>
          <a:stretch/>
        </p:blipFill>
        <p:spPr>
          <a:xfrm>
            <a:off x="394477" y="819150"/>
            <a:ext cx="8489233" cy="3733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4808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052" y="363219"/>
            <a:ext cx="4655614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>
                <a:latin typeface="Century Gothic" panose="020B0502020202020204" pitchFamily="34" charset="0"/>
              </a:rPr>
              <a:t>Key</a:t>
            </a:r>
            <a:r>
              <a:rPr spc="-180" dirty="0">
                <a:latin typeface="Century Gothic" panose="020B0502020202020204" pitchFamily="34" charset="0"/>
              </a:rPr>
              <a:t> </a:t>
            </a:r>
            <a:r>
              <a:rPr spc="-55" dirty="0">
                <a:latin typeface="Century Gothic" panose="020B0502020202020204" pitchFamily="34" charset="0"/>
              </a:rPr>
              <a:t>Performance</a:t>
            </a:r>
            <a:r>
              <a:rPr spc="-175" dirty="0">
                <a:latin typeface="Century Gothic" panose="020B0502020202020204" pitchFamily="34" charset="0"/>
              </a:rPr>
              <a:t> </a:t>
            </a:r>
            <a:r>
              <a:rPr spc="-10" dirty="0">
                <a:latin typeface="Century Gothic" panose="020B0502020202020204" pitchFamily="34" charset="0"/>
              </a:rPr>
              <a:t>Indicators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2318310" y="3203740"/>
            <a:ext cx="32067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-20" dirty="0">
                <a:latin typeface="Arial"/>
                <a:cs typeface="Arial"/>
              </a:rPr>
              <a:t>175.49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05920" y="3413795"/>
            <a:ext cx="32766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-10" dirty="0">
                <a:latin typeface="Arial"/>
                <a:cs typeface="Arial"/>
              </a:rPr>
              <a:t>163.50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313540" y="3636739"/>
            <a:ext cx="31242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-30" dirty="0">
                <a:latin typeface="Arial"/>
                <a:cs typeface="Arial"/>
              </a:rPr>
              <a:t>173.97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41868" y="3892876"/>
            <a:ext cx="43624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-30" dirty="0">
                <a:latin typeface="Arial"/>
                <a:cs typeface="Arial"/>
              </a:rPr>
              <a:t>209.48</a:t>
            </a:r>
          </a:p>
        </p:txBody>
      </p:sp>
      <p:sp>
        <p:nvSpPr>
          <p:cNvPr id="11" name="object 11"/>
          <p:cNvSpPr txBox="1"/>
          <p:nvPr/>
        </p:nvSpPr>
        <p:spPr>
          <a:xfrm>
            <a:off x="7898087" y="3157754"/>
            <a:ext cx="276860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-10" dirty="0">
                <a:latin typeface="Arial"/>
                <a:cs typeface="Arial"/>
              </a:rPr>
              <a:t>22.93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898087" y="3402672"/>
            <a:ext cx="28384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-10" dirty="0">
                <a:latin typeface="Arial"/>
                <a:cs typeface="Arial"/>
              </a:rPr>
              <a:t>28.36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898087" y="3614598"/>
            <a:ext cx="25654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-35" dirty="0">
                <a:latin typeface="Arial"/>
                <a:cs typeface="Arial"/>
              </a:rPr>
              <a:t>11.90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7930337" y="4087063"/>
            <a:ext cx="330200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00" b="1" spc="-60" dirty="0">
                <a:solidFill>
                  <a:srgbClr val="AA40F3"/>
                </a:solidFill>
                <a:latin typeface="Trebuchet MS"/>
                <a:cs typeface="Trebuchet MS"/>
              </a:rPr>
              <a:t>7</a:t>
            </a:r>
            <a:r>
              <a:rPr sz="1000" b="1" spc="-60" dirty="0">
                <a:solidFill>
                  <a:srgbClr val="AA40F3"/>
                </a:solidFill>
                <a:latin typeface="Trebuchet MS"/>
                <a:cs typeface="Trebuchet MS"/>
              </a:rPr>
              <a:t>.</a:t>
            </a:r>
            <a:r>
              <a:rPr lang="en-US" sz="1000" b="1" spc="-60" dirty="0">
                <a:solidFill>
                  <a:srgbClr val="AA40F3"/>
                </a:solidFill>
                <a:latin typeface="Trebuchet MS"/>
                <a:cs typeface="Trebuchet MS"/>
              </a:rPr>
              <a:t>75</a:t>
            </a:r>
            <a:endParaRPr sz="1000" dirty="0">
              <a:latin typeface="Trebuchet MS"/>
              <a:cs typeface="Trebuchet MS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785092" y="1327917"/>
            <a:ext cx="1468120" cy="927100"/>
            <a:chOff x="785092" y="1327917"/>
            <a:chExt cx="1468120" cy="927100"/>
          </a:xfrm>
        </p:grpSpPr>
        <p:sp>
          <p:nvSpPr>
            <p:cNvPr id="16" name="object 16"/>
            <p:cNvSpPr/>
            <p:nvPr/>
          </p:nvSpPr>
          <p:spPr>
            <a:xfrm>
              <a:off x="936223" y="1331092"/>
              <a:ext cx="81280" cy="62230"/>
            </a:xfrm>
            <a:custGeom>
              <a:avLst/>
              <a:gdLst/>
              <a:ahLst/>
              <a:cxnLst/>
              <a:rect l="l" t="t" r="r" b="b"/>
              <a:pathLst>
                <a:path w="81280" h="62230">
                  <a:moveTo>
                    <a:pt x="81253" y="61905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7" name="object 17"/>
            <p:cNvSpPr/>
            <p:nvPr/>
          </p:nvSpPr>
          <p:spPr>
            <a:xfrm>
              <a:off x="788267" y="2021266"/>
              <a:ext cx="61594" cy="53975"/>
            </a:xfrm>
            <a:custGeom>
              <a:avLst/>
              <a:gdLst/>
              <a:ahLst/>
              <a:cxnLst/>
              <a:rect l="l" t="t" r="r" b="b"/>
              <a:pathLst>
                <a:path w="61594" h="53975">
                  <a:moveTo>
                    <a:pt x="61324" y="0"/>
                  </a:moveTo>
                  <a:lnTo>
                    <a:pt x="0" y="53425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2183014" y="2199634"/>
              <a:ext cx="66675" cy="52069"/>
            </a:xfrm>
            <a:custGeom>
              <a:avLst/>
              <a:gdLst/>
              <a:ahLst/>
              <a:cxnLst/>
              <a:rect l="l" t="t" r="r" b="b"/>
              <a:pathLst>
                <a:path w="66675" h="52069">
                  <a:moveTo>
                    <a:pt x="66412" y="51689"/>
                  </a:moveTo>
                  <a:lnTo>
                    <a:pt x="0" y="0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19"/>
          <p:cNvSpPr txBox="1"/>
          <p:nvPr/>
        </p:nvSpPr>
        <p:spPr>
          <a:xfrm>
            <a:off x="619927" y="1998770"/>
            <a:ext cx="168910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00" spc="-25" dirty="0">
                <a:latin typeface="Calibri"/>
                <a:cs typeface="Calibri"/>
              </a:rPr>
              <a:t>28.4</a:t>
            </a:r>
            <a:endParaRPr sz="700" dirty="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2269252" y="2227072"/>
            <a:ext cx="220979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00" spc="-10" dirty="0">
                <a:latin typeface="Calibri"/>
                <a:cs typeface="Calibri"/>
              </a:rPr>
              <a:t>6</a:t>
            </a:r>
            <a:r>
              <a:rPr sz="700" spc="-10" dirty="0">
                <a:latin typeface="Calibri"/>
                <a:cs typeface="Calibri"/>
              </a:rPr>
              <a:t>7.</a:t>
            </a:r>
            <a:r>
              <a:rPr lang="en-US" sz="700" spc="-10" dirty="0">
                <a:latin typeface="Calibri"/>
                <a:cs typeface="Calibri"/>
              </a:rPr>
              <a:t>7</a:t>
            </a:r>
            <a:endParaRPr sz="700" dirty="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185763" y="1806188"/>
            <a:ext cx="745490" cy="145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50" dirty="0">
                <a:latin typeface="Arial"/>
                <a:cs typeface="Arial"/>
              </a:rPr>
              <a:t>Geography</a:t>
            </a:r>
            <a:r>
              <a:rPr sz="750" spc="365" dirty="0">
                <a:latin typeface="Arial"/>
                <a:cs typeface="Arial"/>
              </a:rPr>
              <a:t> </a:t>
            </a:r>
            <a:r>
              <a:rPr sz="750" spc="25" dirty="0">
                <a:latin typeface="Arial"/>
                <a:cs typeface="Arial"/>
              </a:rPr>
              <a:t>(%)</a:t>
            </a:r>
            <a:endParaRPr sz="75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741358" y="1241901"/>
            <a:ext cx="81280" cy="62230"/>
          </a:xfrm>
          <a:custGeom>
            <a:avLst/>
            <a:gdLst/>
            <a:ahLst/>
            <a:cxnLst/>
            <a:rect l="l" t="t" r="r" b="b"/>
            <a:pathLst>
              <a:path w="81279" h="62230">
                <a:moveTo>
                  <a:pt x="81253" y="6190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09040" y="831595"/>
            <a:ext cx="3392804" cy="5822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Century Gothic" panose="020B0502020202020204" pitchFamily="34" charset="0"/>
                <a:cs typeface="Tahoma"/>
              </a:rPr>
              <a:t>Revenue</a:t>
            </a:r>
            <a:r>
              <a:rPr sz="1200" spc="-80" dirty="0">
                <a:latin typeface="Century Gothic" panose="020B0502020202020204" pitchFamily="34" charset="0"/>
                <a:cs typeface="Tahoma"/>
              </a:rPr>
              <a:t> </a:t>
            </a:r>
            <a:r>
              <a:rPr sz="1200" dirty="0">
                <a:latin typeface="Century Gothic" panose="020B0502020202020204" pitchFamily="34" charset="0"/>
                <a:cs typeface="Tahoma"/>
              </a:rPr>
              <a:t>Segmentation</a:t>
            </a:r>
            <a:r>
              <a:rPr sz="1200" spc="-85" dirty="0">
                <a:latin typeface="Century Gothic" panose="020B0502020202020204" pitchFamily="34" charset="0"/>
                <a:cs typeface="Tahoma"/>
              </a:rPr>
              <a:t> </a:t>
            </a:r>
            <a:r>
              <a:rPr sz="1200" spc="-20" dirty="0">
                <a:latin typeface="Century Gothic" panose="020B0502020202020204" pitchFamily="34" charset="0"/>
                <a:cs typeface="Tahoma"/>
              </a:rPr>
              <a:t>(Indian</a:t>
            </a:r>
            <a:r>
              <a:rPr sz="1200" spc="-80" dirty="0">
                <a:latin typeface="Century Gothic" panose="020B0502020202020204" pitchFamily="34" charset="0"/>
                <a:cs typeface="Tahoma"/>
              </a:rPr>
              <a:t> </a:t>
            </a:r>
            <a:r>
              <a:rPr sz="1200" spc="-10" dirty="0">
                <a:latin typeface="Century Gothic" panose="020B0502020202020204" pitchFamily="34" charset="0"/>
                <a:cs typeface="Tahoma"/>
              </a:rPr>
              <a:t>Rupees)</a:t>
            </a:r>
            <a:endParaRPr sz="1200" dirty="0">
              <a:latin typeface="Century Gothic" panose="020B0502020202020204" pitchFamily="34" charset="0"/>
              <a:cs typeface="Tahoma"/>
            </a:endParaRPr>
          </a:p>
          <a:p>
            <a:pPr marL="3252470">
              <a:lnSpc>
                <a:spcPts val="710"/>
              </a:lnSpc>
              <a:spcBef>
                <a:spcPts val="905"/>
              </a:spcBef>
            </a:pPr>
            <a:r>
              <a:rPr lang="en-US" sz="700" spc="-55" dirty="0">
                <a:latin typeface="Century Gothic" panose="020B0502020202020204" pitchFamily="34" charset="0"/>
                <a:cs typeface="Calibri"/>
              </a:rPr>
              <a:t>22.6</a:t>
            </a:r>
            <a:endParaRPr sz="700" dirty="0">
              <a:latin typeface="Century Gothic" panose="020B0502020202020204" pitchFamily="34" charset="0"/>
              <a:cs typeface="Calibri"/>
            </a:endParaRPr>
          </a:p>
          <a:p>
            <a:pPr marL="464184">
              <a:lnSpc>
                <a:spcPts val="710"/>
              </a:lnSpc>
            </a:pPr>
            <a:r>
              <a:rPr lang="en-US" sz="700" spc="-20" dirty="0">
                <a:latin typeface="Century Gothic" panose="020B0502020202020204" pitchFamily="34" charset="0"/>
                <a:cs typeface="Calibri"/>
              </a:rPr>
              <a:t>3.8</a:t>
            </a:r>
            <a:endParaRPr sz="700" dirty="0">
              <a:latin typeface="Century Gothic" panose="020B0502020202020204" pitchFamily="34" charset="0"/>
              <a:cs typeface="Calibri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896312" y="1806188"/>
            <a:ext cx="709295" cy="145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50" dirty="0">
                <a:latin typeface="Arial"/>
                <a:cs typeface="Arial"/>
              </a:rPr>
              <a:t>Customers</a:t>
            </a:r>
            <a:r>
              <a:rPr sz="750" spc="170" dirty="0">
                <a:latin typeface="Arial"/>
                <a:cs typeface="Arial"/>
              </a:rPr>
              <a:t> </a:t>
            </a:r>
            <a:r>
              <a:rPr sz="750" spc="25" dirty="0">
                <a:latin typeface="Arial"/>
                <a:cs typeface="Arial"/>
              </a:rPr>
              <a:t>(%)</a:t>
            </a:r>
            <a:endParaRPr sz="750">
              <a:latin typeface="Arial"/>
              <a:cs typeface="Arial"/>
            </a:endParaRPr>
          </a:p>
        </p:txBody>
      </p:sp>
      <p:grpSp>
        <p:nvGrpSpPr>
          <p:cNvPr id="25" name="object 25"/>
          <p:cNvGrpSpPr/>
          <p:nvPr/>
        </p:nvGrpSpPr>
        <p:grpSpPr>
          <a:xfrm>
            <a:off x="3551968" y="1177979"/>
            <a:ext cx="1474470" cy="1400175"/>
            <a:chOff x="3551968" y="1177979"/>
            <a:chExt cx="1474470" cy="1400175"/>
          </a:xfrm>
        </p:grpSpPr>
        <p:sp>
          <p:nvSpPr>
            <p:cNvPr id="26" name="object 26"/>
            <p:cNvSpPr/>
            <p:nvPr/>
          </p:nvSpPr>
          <p:spPr>
            <a:xfrm>
              <a:off x="4939244" y="2086987"/>
              <a:ext cx="86995" cy="0"/>
            </a:xfrm>
            <a:custGeom>
              <a:avLst/>
              <a:gdLst/>
              <a:ahLst/>
              <a:cxnLst/>
              <a:rect l="l" t="t" r="r" b="b"/>
              <a:pathLst>
                <a:path w="86995">
                  <a:moveTo>
                    <a:pt x="86963" y="0"/>
                  </a:moveTo>
                  <a:lnTo>
                    <a:pt x="0" y="1"/>
                  </a:lnTo>
                </a:path>
              </a:pathLst>
            </a:custGeom>
            <a:ln w="635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51968" y="1177979"/>
              <a:ext cx="1393323" cy="1399613"/>
            </a:xfrm>
            <a:prstGeom prst="rect">
              <a:avLst/>
            </a:prstGeom>
          </p:spPr>
        </p:pic>
      </p:grpSp>
      <p:sp>
        <p:nvSpPr>
          <p:cNvPr id="28" name="object 28"/>
          <p:cNvSpPr txBox="1"/>
          <p:nvPr/>
        </p:nvSpPr>
        <p:spPr>
          <a:xfrm>
            <a:off x="5061776" y="2016760"/>
            <a:ext cx="20002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00" spc="-20" dirty="0">
                <a:latin typeface="Calibri"/>
                <a:cs typeface="Calibri"/>
              </a:rPr>
              <a:t>77.4</a:t>
            </a:r>
            <a:endParaRPr sz="700" dirty="0">
              <a:latin typeface="Calibri"/>
              <a:cs typeface="Calibri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5200680" y="2373883"/>
            <a:ext cx="469265" cy="205740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40"/>
              </a:spcBef>
            </a:pPr>
            <a:r>
              <a:rPr sz="600" spc="-10" dirty="0">
                <a:latin typeface="Tahoma"/>
                <a:cs typeface="Tahoma"/>
              </a:rPr>
              <a:t>Replacement</a:t>
            </a:r>
            <a:r>
              <a:rPr sz="600" spc="500" dirty="0">
                <a:latin typeface="Tahoma"/>
                <a:cs typeface="Tahoma"/>
              </a:rPr>
              <a:t> </a:t>
            </a:r>
            <a:r>
              <a:rPr sz="600" spc="-25" dirty="0">
                <a:latin typeface="Tahoma"/>
                <a:cs typeface="Tahoma"/>
              </a:rPr>
              <a:t>OEM</a:t>
            </a:r>
            <a:endParaRPr sz="600">
              <a:latin typeface="Tahoma"/>
              <a:cs typeface="Tahom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617446" y="1806188"/>
            <a:ext cx="624840" cy="145415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750" dirty="0">
                <a:latin typeface="Arial"/>
                <a:cs typeface="Arial"/>
              </a:rPr>
              <a:t>Products</a:t>
            </a:r>
            <a:r>
              <a:rPr sz="750" spc="175" dirty="0">
                <a:latin typeface="Arial"/>
                <a:cs typeface="Arial"/>
              </a:rPr>
              <a:t> </a:t>
            </a:r>
            <a:r>
              <a:rPr sz="750" spc="25" dirty="0">
                <a:latin typeface="Arial"/>
                <a:cs typeface="Arial"/>
              </a:rPr>
              <a:t>(%)</a:t>
            </a:r>
            <a:endParaRPr sz="75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212842" y="1489213"/>
            <a:ext cx="81280" cy="62230"/>
          </a:xfrm>
          <a:custGeom>
            <a:avLst/>
            <a:gdLst/>
            <a:ahLst/>
            <a:cxnLst/>
            <a:rect l="l" t="t" r="r" b="b"/>
            <a:pathLst>
              <a:path w="81279" h="62230">
                <a:moveTo>
                  <a:pt x="81253" y="6190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/>
          <p:nvPr/>
        </p:nvSpPr>
        <p:spPr>
          <a:xfrm>
            <a:off x="6134920" y="1367535"/>
            <a:ext cx="144780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25" dirty="0">
                <a:latin typeface="Calibri"/>
                <a:cs typeface="Calibri"/>
              </a:rPr>
              <a:t>9.6</a:t>
            </a:r>
            <a:endParaRPr sz="700">
              <a:latin typeface="Calibri"/>
              <a:cs typeface="Calibri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517514" y="1189861"/>
            <a:ext cx="81280" cy="62230"/>
          </a:xfrm>
          <a:custGeom>
            <a:avLst/>
            <a:gdLst/>
            <a:ahLst/>
            <a:cxnLst/>
            <a:rect l="l" t="t" r="r" b="b"/>
            <a:pathLst>
              <a:path w="81279" h="62230">
                <a:moveTo>
                  <a:pt x="81253" y="6190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6425103" y="1068832"/>
            <a:ext cx="124460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00" spc="-25" dirty="0">
                <a:latin typeface="Calibri"/>
                <a:cs typeface="Calibri"/>
              </a:rPr>
              <a:t>6.0</a:t>
            </a:r>
            <a:endParaRPr sz="700" dirty="0">
              <a:latin typeface="Calibri"/>
              <a:cs typeface="Calibri"/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6710757" y="1127955"/>
            <a:ext cx="81280" cy="62230"/>
          </a:xfrm>
          <a:custGeom>
            <a:avLst/>
            <a:gdLst/>
            <a:ahLst/>
            <a:cxnLst/>
            <a:rect l="l" t="t" r="r" b="b"/>
            <a:pathLst>
              <a:path w="81279" h="62230">
                <a:moveTo>
                  <a:pt x="81253" y="61905"/>
                </a:moveTo>
                <a:lnTo>
                  <a:pt x="0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 txBox="1"/>
          <p:nvPr/>
        </p:nvSpPr>
        <p:spPr>
          <a:xfrm>
            <a:off x="6634705" y="1007871"/>
            <a:ext cx="142240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00" spc="-25" dirty="0">
                <a:latin typeface="Calibri"/>
                <a:cs typeface="Calibri"/>
              </a:rPr>
              <a:t>5.0</a:t>
            </a:r>
            <a:endParaRPr sz="700" dirty="0">
              <a:latin typeface="Calibri"/>
              <a:cs typeface="Calibri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7446960" y="1319012"/>
            <a:ext cx="74930" cy="62230"/>
          </a:xfrm>
          <a:custGeom>
            <a:avLst/>
            <a:gdLst/>
            <a:ahLst/>
            <a:cxnLst/>
            <a:rect l="l" t="t" r="r" b="b"/>
            <a:pathLst>
              <a:path w="74929" h="62230">
                <a:moveTo>
                  <a:pt x="0" y="61905"/>
                </a:moveTo>
                <a:lnTo>
                  <a:pt x="74626" y="0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7532347" y="1215135"/>
            <a:ext cx="192405" cy="120546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700" spc="-20" dirty="0">
                <a:latin typeface="Calibri"/>
                <a:cs typeface="Calibri"/>
              </a:rPr>
              <a:t>36.6</a:t>
            </a:r>
            <a:endParaRPr sz="700" dirty="0">
              <a:latin typeface="Calibri"/>
              <a:cs typeface="Calibri"/>
            </a:endParaRPr>
          </a:p>
        </p:txBody>
      </p:sp>
      <p:sp>
        <p:nvSpPr>
          <p:cNvPr id="39" name="object 39"/>
          <p:cNvSpPr/>
          <p:nvPr/>
        </p:nvSpPr>
        <p:spPr>
          <a:xfrm>
            <a:off x="6360925" y="2387814"/>
            <a:ext cx="57150" cy="59690"/>
          </a:xfrm>
          <a:custGeom>
            <a:avLst/>
            <a:gdLst/>
            <a:ahLst/>
            <a:cxnLst/>
            <a:rect l="l" t="t" r="r" b="b"/>
            <a:pathLst>
              <a:path w="57150" h="59689">
                <a:moveTo>
                  <a:pt x="56768" y="0"/>
                </a:moveTo>
                <a:lnTo>
                  <a:pt x="0" y="59361"/>
                </a:lnTo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6232404" y="2428239"/>
            <a:ext cx="123825" cy="132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00" spc="-25" dirty="0">
                <a:latin typeface="Calibri"/>
                <a:cs typeface="Calibri"/>
              </a:rPr>
              <a:t>43</a:t>
            </a:r>
            <a:endParaRPr sz="700">
              <a:latin typeface="Calibri"/>
              <a:cs typeface="Calibri"/>
            </a:endParaRPr>
          </a:p>
        </p:txBody>
      </p:sp>
      <p:grpSp>
        <p:nvGrpSpPr>
          <p:cNvPr id="41" name="object 41"/>
          <p:cNvGrpSpPr/>
          <p:nvPr/>
        </p:nvGrpSpPr>
        <p:grpSpPr>
          <a:xfrm>
            <a:off x="7741495" y="2192814"/>
            <a:ext cx="57785" cy="421005"/>
            <a:chOff x="7741495" y="2192814"/>
            <a:chExt cx="57785" cy="421005"/>
          </a:xfrm>
        </p:grpSpPr>
        <p:sp>
          <p:nvSpPr>
            <p:cNvPr id="42" name="object 42"/>
            <p:cNvSpPr/>
            <p:nvPr/>
          </p:nvSpPr>
          <p:spPr>
            <a:xfrm>
              <a:off x="7741495" y="2281834"/>
              <a:ext cx="57785" cy="57785"/>
            </a:xfrm>
            <a:custGeom>
              <a:avLst/>
              <a:gdLst/>
              <a:ahLst/>
              <a:cxnLst/>
              <a:rect l="l" t="t" r="r" b="b"/>
              <a:pathLst>
                <a:path w="57784" h="57785">
                  <a:moveTo>
                    <a:pt x="28816" y="0"/>
                  </a:moveTo>
                  <a:lnTo>
                    <a:pt x="17599" y="2264"/>
                  </a:lnTo>
                  <a:lnTo>
                    <a:pt x="8440" y="8439"/>
                  </a:lnTo>
                  <a:lnTo>
                    <a:pt x="2264" y="17599"/>
                  </a:lnTo>
                  <a:lnTo>
                    <a:pt x="0" y="28816"/>
                  </a:lnTo>
                  <a:lnTo>
                    <a:pt x="2264" y="40033"/>
                  </a:lnTo>
                  <a:lnTo>
                    <a:pt x="8440" y="49193"/>
                  </a:lnTo>
                  <a:lnTo>
                    <a:pt x="17599" y="55369"/>
                  </a:lnTo>
                  <a:lnTo>
                    <a:pt x="28816" y="57633"/>
                  </a:lnTo>
                  <a:lnTo>
                    <a:pt x="40033" y="55369"/>
                  </a:lnTo>
                  <a:lnTo>
                    <a:pt x="49193" y="49193"/>
                  </a:lnTo>
                  <a:lnTo>
                    <a:pt x="55369" y="40033"/>
                  </a:lnTo>
                  <a:lnTo>
                    <a:pt x="57633" y="28816"/>
                  </a:lnTo>
                  <a:lnTo>
                    <a:pt x="55369" y="17599"/>
                  </a:lnTo>
                  <a:lnTo>
                    <a:pt x="49193" y="8439"/>
                  </a:lnTo>
                  <a:lnTo>
                    <a:pt x="40033" y="2264"/>
                  </a:lnTo>
                  <a:lnTo>
                    <a:pt x="28816" y="0"/>
                  </a:lnTo>
                  <a:close/>
                </a:path>
              </a:pathLst>
            </a:custGeom>
            <a:solidFill>
              <a:srgbClr val="AA40F3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43"/>
            <p:cNvSpPr/>
            <p:nvPr/>
          </p:nvSpPr>
          <p:spPr>
            <a:xfrm>
              <a:off x="7741495" y="2374948"/>
              <a:ext cx="57785" cy="57785"/>
            </a:xfrm>
            <a:custGeom>
              <a:avLst/>
              <a:gdLst/>
              <a:ahLst/>
              <a:cxnLst/>
              <a:rect l="l" t="t" r="r" b="b"/>
              <a:pathLst>
                <a:path w="57784" h="57785">
                  <a:moveTo>
                    <a:pt x="28816" y="0"/>
                  </a:moveTo>
                  <a:lnTo>
                    <a:pt x="17599" y="2264"/>
                  </a:lnTo>
                  <a:lnTo>
                    <a:pt x="8440" y="8440"/>
                  </a:lnTo>
                  <a:lnTo>
                    <a:pt x="2264" y="17599"/>
                  </a:lnTo>
                  <a:lnTo>
                    <a:pt x="0" y="28816"/>
                  </a:lnTo>
                  <a:lnTo>
                    <a:pt x="2264" y="40033"/>
                  </a:lnTo>
                  <a:lnTo>
                    <a:pt x="8440" y="49193"/>
                  </a:lnTo>
                  <a:lnTo>
                    <a:pt x="17599" y="55369"/>
                  </a:lnTo>
                  <a:lnTo>
                    <a:pt x="28816" y="57633"/>
                  </a:lnTo>
                  <a:lnTo>
                    <a:pt x="40033" y="55369"/>
                  </a:lnTo>
                  <a:lnTo>
                    <a:pt x="49193" y="49193"/>
                  </a:lnTo>
                  <a:lnTo>
                    <a:pt x="55369" y="40033"/>
                  </a:lnTo>
                  <a:lnTo>
                    <a:pt x="57633" y="28816"/>
                  </a:lnTo>
                  <a:lnTo>
                    <a:pt x="55369" y="17599"/>
                  </a:lnTo>
                  <a:lnTo>
                    <a:pt x="49193" y="8440"/>
                  </a:lnTo>
                  <a:lnTo>
                    <a:pt x="40033" y="2264"/>
                  </a:lnTo>
                  <a:lnTo>
                    <a:pt x="28816" y="0"/>
                  </a:lnTo>
                  <a:close/>
                </a:path>
              </a:pathLst>
            </a:custGeom>
            <a:solidFill>
              <a:srgbClr val="DCDCDC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7741495" y="2192814"/>
              <a:ext cx="57785" cy="57785"/>
            </a:xfrm>
            <a:custGeom>
              <a:avLst/>
              <a:gdLst/>
              <a:ahLst/>
              <a:cxnLst/>
              <a:rect l="l" t="t" r="r" b="b"/>
              <a:pathLst>
                <a:path w="57784" h="57785">
                  <a:moveTo>
                    <a:pt x="28816" y="0"/>
                  </a:moveTo>
                  <a:lnTo>
                    <a:pt x="17599" y="2264"/>
                  </a:lnTo>
                  <a:lnTo>
                    <a:pt x="8440" y="8440"/>
                  </a:lnTo>
                  <a:lnTo>
                    <a:pt x="2264" y="17599"/>
                  </a:lnTo>
                  <a:lnTo>
                    <a:pt x="0" y="28816"/>
                  </a:lnTo>
                  <a:lnTo>
                    <a:pt x="2264" y="40033"/>
                  </a:lnTo>
                  <a:lnTo>
                    <a:pt x="8440" y="49193"/>
                  </a:lnTo>
                  <a:lnTo>
                    <a:pt x="17599" y="55369"/>
                  </a:lnTo>
                  <a:lnTo>
                    <a:pt x="28816" y="57633"/>
                  </a:lnTo>
                  <a:lnTo>
                    <a:pt x="40033" y="55369"/>
                  </a:lnTo>
                  <a:lnTo>
                    <a:pt x="49193" y="49193"/>
                  </a:lnTo>
                  <a:lnTo>
                    <a:pt x="55369" y="40033"/>
                  </a:lnTo>
                  <a:lnTo>
                    <a:pt x="57633" y="28816"/>
                  </a:lnTo>
                  <a:lnTo>
                    <a:pt x="55369" y="17599"/>
                  </a:lnTo>
                  <a:lnTo>
                    <a:pt x="49193" y="8440"/>
                  </a:lnTo>
                  <a:lnTo>
                    <a:pt x="40033" y="2264"/>
                  </a:lnTo>
                  <a:lnTo>
                    <a:pt x="28816" y="0"/>
                  </a:lnTo>
                  <a:close/>
                </a:path>
              </a:pathLst>
            </a:custGeom>
            <a:solidFill>
              <a:srgbClr val="AA4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7741495" y="2555640"/>
              <a:ext cx="57785" cy="57785"/>
            </a:xfrm>
            <a:custGeom>
              <a:avLst/>
              <a:gdLst/>
              <a:ahLst/>
              <a:cxnLst/>
              <a:rect l="l" t="t" r="r" b="b"/>
              <a:pathLst>
                <a:path w="57784" h="57785">
                  <a:moveTo>
                    <a:pt x="28816" y="0"/>
                  </a:moveTo>
                  <a:lnTo>
                    <a:pt x="17599" y="2264"/>
                  </a:lnTo>
                  <a:lnTo>
                    <a:pt x="8440" y="8440"/>
                  </a:lnTo>
                  <a:lnTo>
                    <a:pt x="2264" y="17599"/>
                  </a:lnTo>
                  <a:lnTo>
                    <a:pt x="0" y="28816"/>
                  </a:lnTo>
                  <a:lnTo>
                    <a:pt x="2264" y="40033"/>
                  </a:lnTo>
                  <a:lnTo>
                    <a:pt x="8440" y="49193"/>
                  </a:lnTo>
                  <a:lnTo>
                    <a:pt x="17599" y="55369"/>
                  </a:lnTo>
                  <a:lnTo>
                    <a:pt x="28816" y="57633"/>
                  </a:lnTo>
                  <a:lnTo>
                    <a:pt x="40033" y="55369"/>
                  </a:lnTo>
                  <a:lnTo>
                    <a:pt x="49193" y="49193"/>
                  </a:lnTo>
                  <a:lnTo>
                    <a:pt x="55369" y="40033"/>
                  </a:lnTo>
                  <a:lnTo>
                    <a:pt x="57633" y="28816"/>
                  </a:lnTo>
                  <a:lnTo>
                    <a:pt x="55369" y="17599"/>
                  </a:lnTo>
                  <a:lnTo>
                    <a:pt x="49193" y="8440"/>
                  </a:lnTo>
                  <a:lnTo>
                    <a:pt x="40033" y="2264"/>
                  </a:lnTo>
                  <a:lnTo>
                    <a:pt x="28816" y="0"/>
                  </a:lnTo>
                  <a:close/>
                </a:path>
              </a:pathLst>
            </a:custGeom>
            <a:solidFill>
              <a:srgbClr val="18181E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7741495" y="2463671"/>
              <a:ext cx="57785" cy="57785"/>
            </a:xfrm>
            <a:custGeom>
              <a:avLst/>
              <a:gdLst/>
              <a:ahLst/>
              <a:cxnLst/>
              <a:rect l="l" t="t" r="r" b="b"/>
              <a:pathLst>
                <a:path w="57784" h="57785">
                  <a:moveTo>
                    <a:pt x="28816" y="0"/>
                  </a:moveTo>
                  <a:lnTo>
                    <a:pt x="17599" y="2264"/>
                  </a:lnTo>
                  <a:lnTo>
                    <a:pt x="8440" y="8440"/>
                  </a:lnTo>
                  <a:lnTo>
                    <a:pt x="2264" y="17600"/>
                  </a:lnTo>
                  <a:lnTo>
                    <a:pt x="0" y="28817"/>
                  </a:lnTo>
                  <a:lnTo>
                    <a:pt x="2264" y="40033"/>
                  </a:lnTo>
                  <a:lnTo>
                    <a:pt x="8440" y="49193"/>
                  </a:lnTo>
                  <a:lnTo>
                    <a:pt x="17599" y="55369"/>
                  </a:lnTo>
                  <a:lnTo>
                    <a:pt x="28816" y="57633"/>
                  </a:lnTo>
                  <a:lnTo>
                    <a:pt x="40033" y="55369"/>
                  </a:lnTo>
                  <a:lnTo>
                    <a:pt x="49193" y="49193"/>
                  </a:lnTo>
                  <a:lnTo>
                    <a:pt x="55369" y="40033"/>
                  </a:lnTo>
                  <a:lnTo>
                    <a:pt x="57633" y="28817"/>
                  </a:lnTo>
                  <a:lnTo>
                    <a:pt x="55369" y="17600"/>
                  </a:lnTo>
                  <a:lnTo>
                    <a:pt x="49193" y="8440"/>
                  </a:lnTo>
                  <a:lnTo>
                    <a:pt x="40033" y="2264"/>
                  </a:lnTo>
                  <a:lnTo>
                    <a:pt x="28816" y="0"/>
                  </a:lnTo>
                  <a:close/>
                </a:path>
              </a:pathLst>
            </a:custGeom>
            <a:solidFill>
              <a:srgbClr val="1818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7" name="object 47"/>
          <p:cNvSpPr txBox="1"/>
          <p:nvPr/>
        </p:nvSpPr>
        <p:spPr>
          <a:xfrm>
            <a:off x="7877869" y="2160523"/>
            <a:ext cx="652145" cy="485775"/>
          </a:xfrm>
          <a:prstGeom prst="rect">
            <a:avLst/>
          </a:prstGeom>
        </p:spPr>
        <p:txBody>
          <a:bodyPr vert="horz" wrap="square" lIns="0" tIns="17780" rIns="0" bIns="0" rtlCol="0">
            <a:spAutoFit/>
          </a:bodyPr>
          <a:lstStyle/>
          <a:p>
            <a:pPr marL="12700" marR="5080">
              <a:lnSpc>
                <a:spcPts val="700"/>
              </a:lnSpc>
              <a:spcBef>
                <a:spcPts val="140"/>
              </a:spcBef>
            </a:pPr>
            <a:r>
              <a:rPr sz="600" spc="-10" dirty="0">
                <a:latin typeface="Tahoma"/>
                <a:cs typeface="Tahoma"/>
              </a:rPr>
              <a:t>Passenger</a:t>
            </a:r>
            <a:r>
              <a:rPr sz="600" spc="-20" dirty="0">
                <a:latin typeface="Tahoma"/>
                <a:cs typeface="Tahoma"/>
              </a:rPr>
              <a:t> </a:t>
            </a:r>
            <a:r>
              <a:rPr sz="600" spc="-10" dirty="0">
                <a:latin typeface="Tahoma"/>
                <a:cs typeface="Tahoma"/>
              </a:rPr>
              <a:t>Vehicles</a:t>
            </a:r>
            <a:r>
              <a:rPr sz="600" spc="500" dirty="0">
                <a:latin typeface="Tahoma"/>
                <a:cs typeface="Tahoma"/>
              </a:rPr>
              <a:t> </a:t>
            </a:r>
            <a:r>
              <a:rPr sz="600" spc="-20" dirty="0">
                <a:latin typeface="Tahoma"/>
                <a:cs typeface="Tahoma"/>
              </a:rPr>
              <a:t>Truck-</a:t>
            </a:r>
            <a:r>
              <a:rPr sz="600" spc="-25" dirty="0">
                <a:latin typeface="Tahoma"/>
                <a:cs typeface="Tahoma"/>
              </a:rPr>
              <a:t>Bus</a:t>
            </a:r>
            <a:endParaRPr sz="600">
              <a:latin typeface="Tahoma"/>
              <a:cs typeface="Tahoma"/>
            </a:endParaRPr>
          </a:p>
          <a:p>
            <a:pPr marL="12700">
              <a:lnSpc>
                <a:spcPts val="660"/>
              </a:lnSpc>
            </a:pPr>
            <a:r>
              <a:rPr sz="600" dirty="0">
                <a:latin typeface="Tahoma"/>
                <a:cs typeface="Tahoma"/>
              </a:rPr>
              <a:t>Off</a:t>
            </a:r>
            <a:r>
              <a:rPr sz="600" spc="-15" dirty="0">
                <a:latin typeface="Tahoma"/>
                <a:cs typeface="Tahoma"/>
              </a:rPr>
              <a:t> </a:t>
            </a:r>
            <a:r>
              <a:rPr sz="600" spc="-10" dirty="0">
                <a:latin typeface="Tahoma"/>
                <a:cs typeface="Tahoma"/>
              </a:rPr>
              <a:t>Highway</a:t>
            </a:r>
            <a:endParaRPr sz="600">
              <a:latin typeface="Tahoma"/>
              <a:cs typeface="Tahoma"/>
            </a:endParaRPr>
          </a:p>
          <a:p>
            <a:pPr marL="12700">
              <a:lnSpc>
                <a:spcPts val="710"/>
              </a:lnSpc>
            </a:pPr>
            <a:r>
              <a:rPr sz="600" dirty="0">
                <a:latin typeface="Tahoma"/>
                <a:cs typeface="Tahoma"/>
              </a:rPr>
              <a:t>Light</a:t>
            </a:r>
            <a:r>
              <a:rPr sz="600" spc="-45" dirty="0">
                <a:latin typeface="Tahoma"/>
                <a:cs typeface="Tahoma"/>
              </a:rPr>
              <a:t> </a:t>
            </a:r>
            <a:r>
              <a:rPr sz="600" spc="-10" dirty="0">
                <a:latin typeface="Tahoma"/>
                <a:cs typeface="Tahoma"/>
              </a:rPr>
              <a:t>Truck</a:t>
            </a:r>
            <a:endParaRPr sz="600">
              <a:latin typeface="Tahoma"/>
              <a:cs typeface="Tahoma"/>
            </a:endParaRPr>
          </a:p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600" spc="-20" dirty="0">
                <a:latin typeface="Tahoma"/>
                <a:cs typeface="Tahoma"/>
              </a:rPr>
              <a:t>Other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48" name="object 48"/>
          <p:cNvGrpSpPr/>
          <p:nvPr/>
        </p:nvGrpSpPr>
        <p:grpSpPr>
          <a:xfrm>
            <a:off x="2365990" y="2402759"/>
            <a:ext cx="57785" cy="240029"/>
            <a:chOff x="2365990" y="2402759"/>
            <a:chExt cx="57785" cy="240029"/>
          </a:xfrm>
        </p:grpSpPr>
        <p:sp>
          <p:nvSpPr>
            <p:cNvPr id="49" name="object 49"/>
            <p:cNvSpPr/>
            <p:nvPr/>
          </p:nvSpPr>
          <p:spPr>
            <a:xfrm>
              <a:off x="2365990" y="2491607"/>
              <a:ext cx="57785" cy="57785"/>
            </a:xfrm>
            <a:custGeom>
              <a:avLst/>
              <a:gdLst/>
              <a:ahLst/>
              <a:cxnLst/>
              <a:rect l="l" t="t" r="r" b="b"/>
              <a:pathLst>
                <a:path w="57785" h="57785">
                  <a:moveTo>
                    <a:pt x="28817" y="0"/>
                  </a:moveTo>
                  <a:lnTo>
                    <a:pt x="17600" y="2264"/>
                  </a:lnTo>
                  <a:lnTo>
                    <a:pt x="8440" y="8440"/>
                  </a:lnTo>
                  <a:lnTo>
                    <a:pt x="2264" y="17600"/>
                  </a:lnTo>
                  <a:lnTo>
                    <a:pt x="0" y="28817"/>
                  </a:lnTo>
                  <a:lnTo>
                    <a:pt x="2264" y="40033"/>
                  </a:lnTo>
                  <a:lnTo>
                    <a:pt x="8440" y="49193"/>
                  </a:lnTo>
                  <a:lnTo>
                    <a:pt x="17600" y="55369"/>
                  </a:lnTo>
                  <a:lnTo>
                    <a:pt x="28817" y="57633"/>
                  </a:lnTo>
                  <a:lnTo>
                    <a:pt x="40033" y="55369"/>
                  </a:lnTo>
                  <a:lnTo>
                    <a:pt x="49193" y="49193"/>
                  </a:lnTo>
                  <a:lnTo>
                    <a:pt x="55369" y="40033"/>
                  </a:lnTo>
                  <a:lnTo>
                    <a:pt x="57633" y="28817"/>
                  </a:lnTo>
                  <a:lnTo>
                    <a:pt x="55369" y="17600"/>
                  </a:lnTo>
                  <a:lnTo>
                    <a:pt x="49193" y="8440"/>
                  </a:lnTo>
                  <a:lnTo>
                    <a:pt x="40033" y="2264"/>
                  </a:lnTo>
                  <a:lnTo>
                    <a:pt x="28817" y="0"/>
                  </a:lnTo>
                  <a:close/>
                </a:path>
              </a:pathLst>
            </a:custGeom>
            <a:solidFill>
              <a:srgbClr val="1818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0" name="object 50"/>
            <p:cNvSpPr/>
            <p:nvPr/>
          </p:nvSpPr>
          <p:spPr>
            <a:xfrm>
              <a:off x="2365990" y="2584823"/>
              <a:ext cx="57785" cy="57785"/>
            </a:xfrm>
            <a:custGeom>
              <a:avLst/>
              <a:gdLst/>
              <a:ahLst/>
              <a:cxnLst/>
              <a:rect l="l" t="t" r="r" b="b"/>
              <a:pathLst>
                <a:path w="57785" h="57785">
                  <a:moveTo>
                    <a:pt x="28817" y="0"/>
                  </a:moveTo>
                  <a:lnTo>
                    <a:pt x="17600" y="2264"/>
                  </a:lnTo>
                  <a:lnTo>
                    <a:pt x="8440" y="8440"/>
                  </a:lnTo>
                  <a:lnTo>
                    <a:pt x="2264" y="17600"/>
                  </a:lnTo>
                  <a:lnTo>
                    <a:pt x="0" y="28817"/>
                  </a:lnTo>
                  <a:lnTo>
                    <a:pt x="2264" y="40034"/>
                  </a:lnTo>
                  <a:lnTo>
                    <a:pt x="8440" y="49194"/>
                  </a:lnTo>
                  <a:lnTo>
                    <a:pt x="17600" y="55370"/>
                  </a:lnTo>
                  <a:lnTo>
                    <a:pt x="28817" y="57635"/>
                  </a:lnTo>
                  <a:lnTo>
                    <a:pt x="40033" y="55370"/>
                  </a:lnTo>
                  <a:lnTo>
                    <a:pt x="49193" y="49194"/>
                  </a:lnTo>
                  <a:lnTo>
                    <a:pt x="55369" y="40034"/>
                  </a:lnTo>
                  <a:lnTo>
                    <a:pt x="57633" y="28817"/>
                  </a:lnTo>
                  <a:lnTo>
                    <a:pt x="55369" y="17600"/>
                  </a:lnTo>
                  <a:lnTo>
                    <a:pt x="49193" y="8440"/>
                  </a:lnTo>
                  <a:lnTo>
                    <a:pt x="40033" y="2264"/>
                  </a:lnTo>
                  <a:lnTo>
                    <a:pt x="28817" y="0"/>
                  </a:lnTo>
                  <a:close/>
                </a:path>
              </a:pathLst>
            </a:custGeom>
            <a:solidFill>
              <a:srgbClr val="18181E">
                <a:alpha val="50199"/>
              </a:srgbClr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1" name="object 51"/>
            <p:cNvSpPr/>
            <p:nvPr/>
          </p:nvSpPr>
          <p:spPr>
            <a:xfrm>
              <a:off x="2365990" y="2402759"/>
              <a:ext cx="57785" cy="57785"/>
            </a:xfrm>
            <a:custGeom>
              <a:avLst/>
              <a:gdLst/>
              <a:ahLst/>
              <a:cxnLst/>
              <a:rect l="l" t="t" r="r" b="b"/>
              <a:pathLst>
                <a:path w="57785" h="57785">
                  <a:moveTo>
                    <a:pt x="28817" y="0"/>
                  </a:moveTo>
                  <a:lnTo>
                    <a:pt x="17600" y="2264"/>
                  </a:lnTo>
                  <a:lnTo>
                    <a:pt x="8440" y="8440"/>
                  </a:lnTo>
                  <a:lnTo>
                    <a:pt x="2264" y="17599"/>
                  </a:lnTo>
                  <a:lnTo>
                    <a:pt x="0" y="28816"/>
                  </a:lnTo>
                  <a:lnTo>
                    <a:pt x="2264" y="40033"/>
                  </a:lnTo>
                  <a:lnTo>
                    <a:pt x="8440" y="49193"/>
                  </a:lnTo>
                  <a:lnTo>
                    <a:pt x="17600" y="55369"/>
                  </a:lnTo>
                  <a:lnTo>
                    <a:pt x="28817" y="57633"/>
                  </a:lnTo>
                  <a:lnTo>
                    <a:pt x="40033" y="55369"/>
                  </a:lnTo>
                  <a:lnTo>
                    <a:pt x="49193" y="49193"/>
                  </a:lnTo>
                  <a:lnTo>
                    <a:pt x="55369" y="40033"/>
                  </a:lnTo>
                  <a:lnTo>
                    <a:pt x="57633" y="28816"/>
                  </a:lnTo>
                  <a:lnTo>
                    <a:pt x="55369" y="17599"/>
                  </a:lnTo>
                  <a:lnTo>
                    <a:pt x="49193" y="8440"/>
                  </a:lnTo>
                  <a:lnTo>
                    <a:pt x="40033" y="2264"/>
                  </a:lnTo>
                  <a:lnTo>
                    <a:pt x="28817" y="0"/>
                  </a:lnTo>
                  <a:close/>
                </a:path>
              </a:pathLst>
            </a:custGeom>
            <a:solidFill>
              <a:srgbClr val="AA4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2" name="object 52"/>
          <p:cNvSpPr txBox="1"/>
          <p:nvPr/>
        </p:nvSpPr>
        <p:spPr>
          <a:xfrm>
            <a:off x="2501211" y="2373883"/>
            <a:ext cx="286385" cy="2940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710"/>
              </a:lnSpc>
              <a:spcBef>
                <a:spcPts val="100"/>
              </a:spcBef>
            </a:pPr>
            <a:r>
              <a:rPr sz="600" spc="-10" dirty="0">
                <a:latin typeface="Tahoma"/>
                <a:cs typeface="Tahoma"/>
              </a:rPr>
              <a:t>APMEA</a:t>
            </a:r>
            <a:endParaRPr sz="600">
              <a:latin typeface="Tahoma"/>
              <a:cs typeface="Tahoma"/>
            </a:endParaRPr>
          </a:p>
          <a:p>
            <a:pPr marL="12700" marR="27940">
              <a:lnSpc>
                <a:spcPts val="700"/>
              </a:lnSpc>
              <a:spcBef>
                <a:spcPts val="25"/>
              </a:spcBef>
            </a:pPr>
            <a:r>
              <a:rPr sz="600" spc="-10" dirty="0">
                <a:latin typeface="Tahoma"/>
                <a:cs typeface="Tahoma"/>
              </a:rPr>
              <a:t>Europe</a:t>
            </a:r>
            <a:r>
              <a:rPr sz="600" spc="500" dirty="0">
                <a:latin typeface="Tahoma"/>
                <a:cs typeface="Tahoma"/>
              </a:rPr>
              <a:t> </a:t>
            </a:r>
            <a:r>
              <a:rPr sz="600" spc="-10" dirty="0">
                <a:latin typeface="Tahoma"/>
                <a:cs typeface="Tahoma"/>
              </a:rPr>
              <a:t>Others</a:t>
            </a:r>
            <a:endParaRPr sz="600">
              <a:latin typeface="Tahoma"/>
              <a:cs typeface="Tahoma"/>
            </a:endParaRPr>
          </a:p>
        </p:txBody>
      </p:sp>
      <p:grpSp>
        <p:nvGrpSpPr>
          <p:cNvPr id="53" name="object 53"/>
          <p:cNvGrpSpPr/>
          <p:nvPr/>
        </p:nvGrpSpPr>
        <p:grpSpPr>
          <a:xfrm>
            <a:off x="5065462" y="2409240"/>
            <a:ext cx="57785" cy="142240"/>
            <a:chOff x="5065462" y="2409240"/>
            <a:chExt cx="57785" cy="142240"/>
          </a:xfrm>
        </p:grpSpPr>
        <p:sp>
          <p:nvSpPr>
            <p:cNvPr id="54" name="object 54"/>
            <p:cNvSpPr/>
            <p:nvPr/>
          </p:nvSpPr>
          <p:spPr>
            <a:xfrm>
              <a:off x="5065462" y="2493253"/>
              <a:ext cx="57785" cy="57785"/>
            </a:xfrm>
            <a:custGeom>
              <a:avLst/>
              <a:gdLst/>
              <a:ahLst/>
              <a:cxnLst/>
              <a:rect l="l" t="t" r="r" b="b"/>
              <a:pathLst>
                <a:path w="57785" h="57785">
                  <a:moveTo>
                    <a:pt x="28816" y="0"/>
                  </a:moveTo>
                  <a:lnTo>
                    <a:pt x="17599" y="2264"/>
                  </a:lnTo>
                  <a:lnTo>
                    <a:pt x="8440" y="8440"/>
                  </a:lnTo>
                  <a:lnTo>
                    <a:pt x="2264" y="17600"/>
                  </a:lnTo>
                  <a:lnTo>
                    <a:pt x="0" y="28817"/>
                  </a:lnTo>
                  <a:lnTo>
                    <a:pt x="2264" y="40033"/>
                  </a:lnTo>
                  <a:lnTo>
                    <a:pt x="8440" y="49193"/>
                  </a:lnTo>
                  <a:lnTo>
                    <a:pt x="17599" y="55369"/>
                  </a:lnTo>
                  <a:lnTo>
                    <a:pt x="28816" y="57633"/>
                  </a:lnTo>
                  <a:lnTo>
                    <a:pt x="40033" y="55369"/>
                  </a:lnTo>
                  <a:lnTo>
                    <a:pt x="49193" y="49193"/>
                  </a:lnTo>
                  <a:lnTo>
                    <a:pt x="55369" y="40033"/>
                  </a:lnTo>
                  <a:lnTo>
                    <a:pt x="57633" y="28817"/>
                  </a:lnTo>
                  <a:lnTo>
                    <a:pt x="55369" y="17600"/>
                  </a:lnTo>
                  <a:lnTo>
                    <a:pt x="49193" y="8440"/>
                  </a:lnTo>
                  <a:lnTo>
                    <a:pt x="40033" y="2264"/>
                  </a:lnTo>
                  <a:lnTo>
                    <a:pt x="28816" y="0"/>
                  </a:lnTo>
                  <a:close/>
                </a:path>
              </a:pathLst>
            </a:custGeom>
            <a:solidFill>
              <a:srgbClr val="18181E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5065462" y="2409240"/>
              <a:ext cx="57785" cy="57785"/>
            </a:xfrm>
            <a:custGeom>
              <a:avLst/>
              <a:gdLst/>
              <a:ahLst/>
              <a:cxnLst/>
              <a:rect l="l" t="t" r="r" b="b"/>
              <a:pathLst>
                <a:path w="57785" h="57785">
                  <a:moveTo>
                    <a:pt x="28816" y="0"/>
                  </a:moveTo>
                  <a:lnTo>
                    <a:pt x="17599" y="2264"/>
                  </a:lnTo>
                  <a:lnTo>
                    <a:pt x="8440" y="8440"/>
                  </a:lnTo>
                  <a:lnTo>
                    <a:pt x="2264" y="17600"/>
                  </a:lnTo>
                  <a:lnTo>
                    <a:pt x="0" y="28817"/>
                  </a:lnTo>
                  <a:lnTo>
                    <a:pt x="2264" y="40033"/>
                  </a:lnTo>
                  <a:lnTo>
                    <a:pt x="8440" y="49193"/>
                  </a:lnTo>
                  <a:lnTo>
                    <a:pt x="17599" y="55369"/>
                  </a:lnTo>
                  <a:lnTo>
                    <a:pt x="28816" y="57633"/>
                  </a:lnTo>
                  <a:lnTo>
                    <a:pt x="40033" y="55369"/>
                  </a:lnTo>
                  <a:lnTo>
                    <a:pt x="49193" y="49193"/>
                  </a:lnTo>
                  <a:lnTo>
                    <a:pt x="55369" y="40033"/>
                  </a:lnTo>
                  <a:lnTo>
                    <a:pt x="57633" y="28817"/>
                  </a:lnTo>
                  <a:lnTo>
                    <a:pt x="55369" y="17600"/>
                  </a:lnTo>
                  <a:lnTo>
                    <a:pt x="49193" y="8440"/>
                  </a:lnTo>
                  <a:lnTo>
                    <a:pt x="40033" y="2264"/>
                  </a:lnTo>
                  <a:lnTo>
                    <a:pt x="28816" y="0"/>
                  </a:lnTo>
                  <a:close/>
                </a:path>
              </a:pathLst>
            </a:custGeom>
            <a:solidFill>
              <a:srgbClr val="AA40F3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56" name="object 5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563624" y="2953511"/>
            <a:ext cx="51815" cy="67056"/>
          </a:xfrm>
          <a:prstGeom prst="rect">
            <a:avLst/>
          </a:prstGeom>
        </p:spPr>
      </p:pic>
      <p:sp>
        <p:nvSpPr>
          <p:cNvPr id="59" name="object 59"/>
          <p:cNvSpPr txBox="1"/>
          <p:nvPr/>
        </p:nvSpPr>
        <p:spPr>
          <a:xfrm>
            <a:off x="582015" y="3293403"/>
            <a:ext cx="235585" cy="1473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0" dirty="0">
                <a:latin typeface="Tahoma"/>
                <a:cs typeface="Tahoma"/>
              </a:rPr>
              <a:t>FY19</a:t>
            </a:r>
            <a:endParaRPr sz="800" dirty="0">
              <a:latin typeface="Tahoma"/>
              <a:cs typeface="Tahoma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572107" y="3547116"/>
            <a:ext cx="32107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spc="-20" dirty="0">
                <a:latin typeface="Tahoma"/>
                <a:cs typeface="Tahoma"/>
              </a:rPr>
              <a:t>FY20</a:t>
            </a:r>
            <a:endParaRPr sz="800" dirty="0">
              <a:latin typeface="Tahoma"/>
              <a:cs typeface="Tahoma"/>
            </a:endParaRPr>
          </a:p>
        </p:txBody>
      </p:sp>
      <p:grpSp>
        <p:nvGrpSpPr>
          <p:cNvPr id="63" name="object 63"/>
          <p:cNvGrpSpPr/>
          <p:nvPr/>
        </p:nvGrpSpPr>
        <p:grpSpPr>
          <a:xfrm>
            <a:off x="558573" y="3225885"/>
            <a:ext cx="1464945" cy="75565"/>
            <a:chOff x="555398" y="3644454"/>
            <a:chExt cx="1464945" cy="75565"/>
          </a:xfrm>
        </p:grpSpPr>
        <p:sp>
          <p:nvSpPr>
            <p:cNvPr id="64" name="object 64"/>
            <p:cNvSpPr/>
            <p:nvPr/>
          </p:nvSpPr>
          <p:spPr>
            <a:xfrm>
              <a:off x="558573" y="3682128"/>
              <a:ext cx="1388745" cy="1270"/>
            </a:xfrm>
            <a:custGeom>
              <a:avLst/>
              <a:gdLst/>
              <a:ahLst/>
              <a:cxnLst/>
              <a:rect l="l" t="t" r="r" b="b"/>
              <a:pathLst>
                <a:path w="1388745" h="1270">
                  <a:moveTo>
                    <a:pt x="0" y="0"/>
                  </a:moveTo>
                  <a:lnTo>
                    <a:pt x="1388353" y="691"/>
                  </a:lnTo>
                </a:path>
              </a:pathLst>
            </a:custGeom>
            <a:ln w="6350">
              <a:solidFill>
                <a:srgbClr val="8183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5" name="object 65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44998" y="3644454"/>
              <a:ext cx="75349" cy="75349"/>
            </a:xfrm>
            <a:prstGeom prst="rect">
              <a:avLst/>
            </a:prstGeom>
          </p:spPr>
        </p:pic>
      </p:grpSp>
      <p:grpSp>
        <p:nvGrpSpPr>
          <p:cNvPr id="75" name="object 75"/>
          <p:cNvGrpSpPr/>
          <p:nvPr/>
        </p:nvGrpSpPr>
        <p:grpSpPr>
          <a:xfrm>
            <a:off x="572107" y="3455416"/>
            <a:ext cx="1319530" cy="75565"/>
            <a:chOff x="558573" y="3861615"/>
            <a:chExt cx="1319530" cy="75565"/>
          </a:xfrm>
        </p:grpSpPr>
        <p:sp>
          <p:nvSpPr>
            <p:cNvPr id="76" name="object 76"/>
            <p:cNvSpPr/>
            <p:nvPr/>
          </p:nvSpPr>
          <p:spPr>
            <a:xfrm>
              <a:off x="558573" y="3906583"/>
              <a:ext cx="1243330" cy="0"/>
            </a:xfrm>
            <a:custGeom>
              <a:avLst/>
              <a:gdLst/>
              <a:ahLst/>
              <a:cxnLst/>
              <a:rect l="l" t="t" r="r" b="b"/>
              <a:pathLst>
                <a:path w="1243330">
                  <a:moveTo>
                    <a:pt x="0" y="0"/>
                  </a:moveTo>
                  <a:lnTo>
                    <a:pt x="1243140" y="1"/>
                  </a:lnTo>
                </a:path>
              </a:pathLst>
            </a:custGeom>
            <a:ln w="6350">
              <a:solidFill>
                <a:srgbClr val="818386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7" name="object 7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02146" y="3861615"/>
              <a:ext cx="75349" cy="75349"/>
            </a:xfrm>
            <a:prstGeom prst="rect">
              <a:avLst/>
            </a:prstGeom>
          </p:spPr>
        </p:pic>
      </p:grpSp>
      <p:sp>
        <p:nvSpPr>
          <p:cNvPr id="78" name="object 78"/>
          <p:cNvSpPr txBox="1"/>
          <p:nvPr/>
        </p:nvSpPr>
        <p:spPr>
          <a:xfrm>
            <a:off x="550149" y="2873755"/>
            <a:ext cx="21717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9719EF"/>
                </a:solidFill>
                <a:latin typeface="Tahoma"/>
                <a:cs typeface="Tahoma"/>
              </a:rPr>
              <a:t>Revenue</a:t>
            </a:r>
            <a:r>
              <a:rPr sz="1200" spc="-5" dirty="0">
                <a:solidFill>
                  <a:srgbClr val="9719EF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9719EF"/>
                </a:solidFill>
                <a:latin typeface="Tahoma"/>
                <a:cs typeface="Tahoma"/>
              </a:rPr>
              <a:t>from</a:t>
            </a:r>
            <a:r>
              <a:rPr sz="1200" spc="-5" dirty="0">
                <a:solidFill>
                  <a:srgbClr val="9719EF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9719EF"/>
                </a:solidFill>
                <a:latin typeface="Tahoma"/>
                <a:cs typeface="Tahoma"/>
              </a:rPr>
              <a:t>Operations</a:t>
            </a:r>
            <a:r>
              <a:rPr sz="1200" spc="-55" dirty="0">
                <a:solidFill>
                  <a:srgbClr val="9719EF"/>
                </a:solidFill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100" dirty="0">
                <a:latin typeface="Arial"/>
                <a:cs typeface="Arial"/>
              </a:rPr>
              <a:t>₹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5" dirty="0">
                <a:latin typeface="Tahoma"/>
                <a:cs typeface="Tahoma"/>
              </a:rPr>
              <a:t>Bn)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5037600" y="3157728"/>
            <a:ext cx="220979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800" b="1" spc="-20" dirty="0">
                <a:latin typeface="Arial"/>
                <a:cs typeface="Arial"/>
              </a:rPr>
              <a:t>6</a:t>
            </a:r>
            <a:r>
              <a:rPr sz="800" b="1" spc="-20" dirty="0">
                <a:latin typeface="Arial"/>
                <a:cs typeface="Arial"/>
              </a:rPr>
              <a:t>.</a:t>
            </a:r>
            <a:r>
              <a:rPr lang="en-US" sz="800" b="1" spc="-20" dirty="0">
                <a:latin typeface="Arial"/>
                <a:cs typeface="Arial"/>
              </a:rPr>
              <a:t>80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5042408" y="3398521"/>
            <a:ext cx="23876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800" b="1" spc="-20" dirty="0">
                <a:latin typeface="Arial"/>
                <a:cs typeface="Arial"/>
              </a:rPr>
              <a:t>4</a:t>
            </a:r>
            <a:r>
              <a:rPr sz="800" b="1" spc="-20" dirty="0">
                <a:latin typeface="Arial"/>
                <a:cs typeface="Arial"/>
              </a:rPr>
              <a:t>.</a:t>
            </a:r>
            <a:r>
              <a:rPr lang="en-US" sz="800" b="1" spc="-20" dirty="0">
                <a:latin typeface="Arial"/>
                <a:cs typeface="Arial"/>
              </a:rPr>
              <a:t>76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5055666" y="3615980"/>
            <a:ext cx="22542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800" b="1" spc="-20" dirty="0">
                <a:latin typeface="Arial"/>
                <a:cs typeface="Arial"/>
              </a:rPr>
              <a:t>3</a:t>
            </a:r>
            <a:r>
              <a:rPr sz="800" b="1" spc="-20" dirty="0">
                <a:latin typeface="Arial"/>
                <a:cs typeface="Arial"/>
              </a:rPr>
              <a:t>.</a:t>
            </a:r>
            <a:r>
              <a:rPr lang="en-US" sz="800" b="1" spc="-20" dirty="0">
                <a:latin typeface="Arial"/>
                <a:cs typeface="Arial"/>
              </a:rPr>
              <a:t>50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5064306" y="3851267"/>
            <a:ext cx="229235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800" b="1" spc="-20" dirty="0">
                <a:latin typeface="Arial"/>
                <a:cs typeface="Arial"/>
              </a:rPr>
              <a:t>6</a:t>
            </a:r>
            <a:r>
              <a:rPr sz="800" b="1" spc="-20" dirty="0">
                <a:latin typeface="Arial"/>
                <a:cs typeface="Arial"/>
              </a:rPr>
              <a:t>.</a:t>
            </a:r>
            <a:r>
              <a:rPr lang="en-US" sz="800" b="1" spc="-20" dirty="0">
                <a:latin typeface="Arial"/>
                <a:cs typeface="Arial"/>
              </a:rPr>
              <a:t>39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5048145" y="4082488"/>
            <a:ext cx="449408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00" b="1" spc="-30" dirty="0">
                <a:solidFill>
                  <a:srgbClr val="AA40F3"/>
                </a:solidFill>
                <a:latin typeface="Trebuchet MS"/>
                <a:cs typeface="Trebuchet MS"/>
              </a:rPr>
              <a:t>11</a:t>
            </a:r>
            <a:r>
              <a:rPr sz="1000" b="1" spc="-30" dirty="0">
                <a:solidFill>
                  <a:srgbClr val="AA40F3"/>
                </a:solidFill>
                <a:latin typeface="Trebuchet MS"/>
                <a:cs typeface="Trebuchet MS"/>
              </a:rPr>
              <a:t>.</a:t>
            </a:r>
            <a:r>
              <a:rPr lang="en-US" sz="1000" b="1" spc="-30" dirty="0">
                <a:solidFill>
                  <a:srgbClr val="AA40F3"/>
                </a:solidFill>
                <a:latin typeface="Trebuchet MS"/>
                <a:cs typeface="Trebuchet MS"/>
              </a:rPr>
              <a:t>05</a:t>
            </a:r>
            <a:endParaRPr sz="1000" dirty="0">
              <a:latin typeface="Trebuchet MS"/>
              <a:cs typeface="Trebuchet MS"/>
            </a:endParaRPr>
          </a:p>
        </p:txBody>
      </p:sp>
      <p:sp>
        <p:nvSpPr>
          <p:cNvPr id="103" name="object 103"/>
          <p:cNvSpPr txBox="1"/>
          <p:nvPr/>
        </p:nvSpPr>
        <p:spPr>
          <a:xfrm>
            <a:off x="3744959" y="2834132"/>
            <a:ext cx="10712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100" dirty="0">
                <a:solidFill>
                  <a:srgbClr val="AA40F3"/>
                </a:solidFill>
                <a:latin typeface="Tahoma"/>
                <a:cs typeface="Tahoma"/>
              </a:rPr>
              <a:t>Net</a:t>
            </a:r>
            <a:r>
              <a:rPr sz="1100" spc="-40" dirty="0">
                <a:solidFill>
                  <a:srgbClr val="AA40F3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AA40F3"/>
                </a:solidFill>
                <a:latin typeface="Tahoma"/>
                <a:cs typeface="Tahoma"/>
              </a:rPr>
              <a:t>Profit</a:t>
            </a:r>
            <a:r>
              <a:rPr sz="1200" spc="15" dirty="0">
                <a:solidFill>
                  <a:srgbClr val="AA40F3"/>
                </a:solidFill>
                <a:latin typeface="Tahoma"/>
                <a:cs typeface="Tahoma"/>
              </a:rPr>
              <a:t> 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100" dirty="0">
                <a:latin typeface="Arial"/>
                <a:cs typeface="Arial"/>
              </a:rPr>
              <a:t>₹</a:t>
            </a:r>
            <a:r>
              <a:rPr sz="1100" spc="-20" dirty="0">
                <a:latin typeface="Arial"/>
                <a:cs typeface="Arial"/>
              </a:rPr>
              <a:t> </a:t>
            </a:r>
            <a:r>
              <a:rPr sz="1100" spc="-25" dirty="0">
                <a:latin typeface="Tahoma"/>
                <a:cs typeface="Tahoma"/>
              </a:rPr>
              <a:t>Bn)</a:t>
            </a:r>
            <a:endParaRPr sz="1100">
              <a:latin typeface="Tahoma"/>
              <a:cs typeface="Tahoma"/>
            </a:endParaRPr>
          </a:p>
        </p:txBody>
      </p:sp>
      <p:sp>
        <p:nvSpPr>
          <p:cNvPr id="122" name="object 122"/>
          <p:cNvSpPr txBox="1"/>
          <p:nvPr/>
        </p:nvSpPr>
        <p:spPr>
          <a:xfrm>
            <a:off x="5763119" y="2824988"/>
            <a:ext cx="239395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50" dirty="0">
                <a:solidFill>
                  <a:srgbClr val="AA40F3"/>
                </a:solidFill>
                <a:latin typeface="Tahoma"/>
                <a:cs typeface="Tahoma"/>
              </a:rPr>
              <a:t>Capital</a:t>
            </a:r>
            <a:r>
              <a:rPr sz="1200" spc="5" dirty="0">
                <a:solidFill>
                  <a:srgbClr val="AA40F3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AA40F3"/>
                </a:solidFill>
                <a:latin typeface="Tahoma"/>
                <a:cs typeface="Tahoma"/>
              </a:rPr>
              <a:t>Expenditure</a:t>
            </a:r>
            <a:r>
              <a:rPr sz="1200" spc="5" dirty="0">
                <a:solidFill>
                  <a:srgbClr val="AA40F3"/>
                </a:solidFill>
                <a:latin typeface="Tahoma"/>
                <a:cs typeface="Tahoma"/>
              </a:rPr>
              <a:t> </a:t>
            </a:r>
            <a:r>
              <a:rPr sz="1200" dirty="0">
                <a:solidFill>
                  <a:srgbClr val="AA40F3"/>
                </a:solidFill>
                <a:latin typeface="Tahoma"/>
                <a:cs typeface="Tahoma"/>
              </a:rPr>
              <a:t>Outflow </a:t>
            </a:r>
            <a:r>
              <a:rPr sz="1100" dirty="0">
                <a:latin typeface="Tahoma"/>
                <a:cs typeface="Tahoma"/>
              </a:rPr>
              <a:t>(</a:t>
            </a:r>
            <a:r>
              <a:rPr sz="1100" dirty="0">
                <a:latin typeface="Arial"/>
                <a:cs typeface="Arial"/>
              </a:rPr>
              <a:t>₹</a:t>
            </a:r>
            <a:r>
              <a:rPr sz="1100" spc="-30" dirty="0">
                <a:latin typeface="Arial"/>
                <a:cs typeface="Arial"/>
              </a:rPr>
              <a:t> </a:t>
            </a:r>
            <a:r>
              <a:rPr sz="1100" spc="-25" dirty="0">
                <a:latin typeface="Tahoma"/>
                <a:cs typeface="Tahoma"/>
              </a:rPr>
              <a:t>Bn)</a:t>
            </a:r>
            <a:endParaRPr sz="1100">
              <a:latin typeface="Tahoma"/>
              <a:cs typeface="Tahoma"/>
            </a:endParaRPr>
          </a:p>
        </p:txBody>
      </p:sp>
      <p:pic>
        <p:nvPicPr>
          <p:cNvPr id="123" name="object 12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228277" y="1186129"/>
            <a:ext cx="1397233" cy="1393475"/>
          </a:xfrm>
          <a:prstGeom prst="rect">
            <a:avLst/>
          </a:prstGeom>
        </p:spPr>
      </p:pic>
      <p:grpSp>
        <p:nvGrpSpPr>
          <p:cNvPr id="124" name="object 124"/>
          <p:cNvGrpSpPr/>
          <p:nvPr/>
        </p:nvGrpSpPr>
        <p:grpSpPr>
          <a:xfrm>
            <a:off x="661617" y="1183607"/>
            <a:ext cx="1561430" cy="1399258"/>
            <a:chOff x="1054608" y="1283345"/>
            <a:chExt cx="1561430" cy="1399258"/>
          </a:xfrm>
        </p:grpSpPr>
        <p:pic>
          <p:nvPicPr>
            <p:cNvPr id="125" name="object 1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22749" y="1283345"/>
              <a:ext cx="1393289" cy="1399258"/>
            </a:xfrm>
            <a:prstGeom prst="rect">
              <a:avLst/>
            </a:prstGeom>
          </p:spPr>
        </p:pic>
        <p:pic>
          <p:nvPicPr>
            <p:cNvPr id="126" name="object 126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54608" y="1941576"/>
              <a:ext cx="262128" cy="265175"/>
            </a:xfrm>
            <a:prstGeom prst="rect">
              <a:avLst/>
            </a:prstGeom>
          </p:spPr>
        </p:pic>
      </p:grpSp>
      <p:sp>
        <p:nvSpPr>
          <p:cNvPr id="142" name="object 8">
            <a:extLst>
              <a:ext uri="{FF2B5EF4-FFF2-40B4-BE49-F238E27FC236}">
                <a16:creationId xmlns:a16="http://schemas.microsoft.com/office/drawing/2014/main" id="{B82435EF-3A10-E07E-F570-CAFC07225D28}"/>
              </a:ext>
            </a:extLst>
          </p:cNvPr>
          <p:cNvSpPr txBox="1"/>
          <p:nvPr/>
        </p:nvSpPr>
        <p:spPr>
          <a:xfrm>
            <a:off x="2341868" y="4131476"/>
            <a:ext cx="436245" cy="16671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000" b="1" spc="-10" dirty="0">
                <a:solidFill>
                  <a:srgbClr val="AA40F3"/>
                </a:solidFill>
                <a:latin typeface="Trebuchet MS"/>
                <a:cs typeface="Trebuchet MS"/>
              </a:rPr>
              <a:t>245.68</a:t>
            </a:r>
            <a:endParaRPr sz="1000" dirty="0">
              <a:latin typeface="Trebuchet MS"/>
              <a:cs typeface="Trebuchet MS"/>
            </a:endParaRP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D50ED520-7300-BCDB-B034-E2206DDFEFA9}"/>
              </a:ext>
            </a:extLst>
          </p:cNvPr>
          <p:cNvGrpSpPr/>
          <p:nvPr/>
        </p:nvGrpSpPr>
        <p:grpSpPr>
          <a:xfrm>
            <a:off x="550149" y="3223943"/>
            <a:ext cx="1759527" cy="1224272"/>
            <a:chOff x="550149" y="3224836"/>
            <a:chExt cx="1759527" cy="1224272"/>
          </a:xfrm>
        </p:grpSpPr>
        <p:sp>
          <p:nvSpPr>
            <p:cNvPr id="61" name="object 61"/>
            <p:cNvSpPr txBox="1"/>
            <p:nvPr/>
          </p:nvSpPr>
          <p:spPr>
            <a:xfrm>
              <a:off x="581308" y="3788144"/>
              <a:ext cx="230504" cy="1473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800" spc="-30" dirty="0">
                  <a:latin typeface="Tahoma"/>
                  <a:cs typeface="Tahoma"/>
                </a:rPr>
                <a:t>FY21</a:t>
              </a:r>
              <a:endParaRPr sz="800" dirty="0">
                <a:latin typeface="Tahoma"/>
                <a:cs typeface="Tahoma"/>
              </a:endParaRPr>
            </a:p>
          </p:txBody>
        </p:sp>
        <p:sp>
          <p:nvSpPr>
            <p:cNvPr id="62" name="object 62"/>
            <p:cNvSpPr txBox="1"/>
            <p:nvPr/>
          </p:nvSpPr>
          <p:spPr>
            <a:xfrm>
              <a:off x="584552" y="4008309"/>
              <a:ext cx="313055" cy="1359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800" spc="-30" dirty="0">
                  <a:latin typeface="Tahoma"/>
                  <a:cs typeface="Tahoma"/>
                </a:rPr>
                <a:t>FY22</a:t>
              </a:r>
            </a:p>
          </p:txBody>
        </p:sp>
        <p:grpSp>
          <p:nvGrpSpPr>
            <p:cNvPr id="66" name="object 66"/>
            <p:cNvGrpSpPr/>
            <p:nvPr/>
          </p:nvGrpSpPr>
          <p:grpSpPr>
            <a:xfrm>
              <a:off x="561748" y="3700794"/>
              <a:ext cx="1427480" cy="75565"/>
              <a:chOff x="547038" y="4117873"/>
              <a:chExt cx="1427480" cy="75565"/>
            </a:xfrm>
          </p:grpSpPr>
          <p:sp>
            <p:nvSpPr>
              <p:cNvPr id="67" name="object 67"/>
              <p:cNvSpPr/>
              <p:nvPr/>
            </p:nvSpPr>
            <p:spPr>
              <a:xfrm>
                <a:off x="550213" y="4149241"/>
                <a:ext cx="1351280" cy="1905"/>
              </a:xfrm>
              <a:custGeom>
                <a:avLst/>
                <a:gdLst/>
                <a:ahLst/>
                <a:cxnLst/>
                <a:rect l="l" t="t" r="r" b="b"/>
                <a:pathLst>
                  <a:path w="1351280" h="1904">
                    <a:moveTo>
                      <a:pt x="0" y="1867"/>
                    </a:moveTo>
                    <a:lnTo>
                      <a:pt x="1350862" y="0"/>
                    </a:lnTo>
                  </a:path>
                </a:pathLst>
              </a:custGeom>
              <a:ln w="6350">
                <a:solidFill>
                  <a:srgbClr val="7F7F7F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68" name="object 68"/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98630" y="4117873"/>
                <a:ext cx="75349" cy="75349"/>
              </a:xfrm>
              <a:prstGeom prst="rect">
                <a:avLst/>
              </a:prstGeom>
            </p:spPr>
          </p:pic>
        </p:grpSp>
        <p:sp>
          <p:nvSpPr>
            <p:cNvPr id="143" name="object 62">
              <a:extLst>
                <a:ext uri="{FF2B5EF4-FFF2-40B4-BE49-F238E27FC236}">
                  <a16:creationId xmlns:a16="http://schemas.microsoft.com/office/drawing/2014/main" id="{FE840208-3923-6845-8E2F-360778784F02}"/>
                </a:ext>
              </a:extLst>
            </p:cNvPr>
            <p:cNvSpPr txBox="1"/>
            <p:nvPr/>
          </p:nvSpPr>
          <p:spPr>
            <a:xfrm>
              <a:off x="569513" y="4282396"/>
              <a:ext cx="313055" cy="16671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000" b="1" spc="-20" dirty="0">
                  <a:solidFill>
                    <a:srgbClr val="9719EF"/>
                  </a:solidFill>
                  <a:latin typeface="Trebuchet MS"/>
                  <a:cs typeface="Trebuchet MS"/>
                </a:rPr>
                <a:t>FY2</a:t>
              </a:r>
              <a:r>
                <a:rPr lang="en-US" sz="1000" b="1" spc="-20" dirty="0">
                  <a:solidFill>
                    <a:srgbClr val="9719EF"/>
                  </a:solidFill>
                  <a:latin typeface="Trebuchet MS"/>
                  <a:cs typeface="Trebuchet MS"/>
                </a:rPr>
                <a:t>3</a:t>
              </a:r>
              <a:endParaRPr sz="1000" dirty="0">
                <a:latin typeface="Trebuchet MS"/>
                <a:cs typeface="Trebuchet MS"/>
              </a:endParaRPr>
            </a:p>
          </p:txBody>
        </p:sp>
        <p:grpSp>
          <p:nvGrpSpPr>
            <p:cNvPr id="3" name="object 91">
              <a:extLst>
                <a:ext uri="{FF2B5EF4-FFF2-40B4-BE49-F238E27FC236}">
                  <a16:creationId xmlns:a16="http://schemas.microsoft.com/office/drawing/2014/main" id="{B960E039-2E74-9143-EAD6-982155501998}"/>
                </a:ext>
              </a:extLst>
            </p:cNvPr>
            <p:cNvGrpSpPr/>
            <p:nvPr/>
          </p:nvGrpSpPr>
          <p:grpSpPr>
            <a:xfrm>
              <a:off x="550149" y="3932508"/>
              <a:ext cx="1597303" cy="75349"/>
              <a:chOff x="3271194" y="3131286"/>
              <a:chExt cx="1353185" cy="75565"/>
            </a:xfrm>
          </p:grpSpPr>
          <p:sp>
            <p:nvSpPr>
              <p:cNvPr id="57" name="object 92">
                <a:extLst>
                  <a:ext uri="{FF2B5EF4-FFF2-40B4-BE49-F238E27FC236}">
                    <a16:creationId xmlns:a16="http://schemas.microsoft.com/office/drawing/2014/main" id="{B01B0A6D-02C1-155A-B2A1-844407E68285}"/>
                  </a:ext>
                </a:extLst>
              </p:cNvPr>
              <p:cNvSpPr/>
              <p:nvPr/>
            </p:nvSpPr>
            <p:spPr>
              <a:xfrm>
                <a:off x="3271194" y="3170642"/>
                <a:ext cx="129095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290954">
                    <a:moveTo>
                      <a:pt x="0" y="0"/>
                    </a:moveTo>
                    <a:lnTo>
                      <a:pt x="1290634" y="1"/>
                    </a:lnTo>
                  </a:path>
                </a:pathLst>
              </a:custGeom>
              <a:ln w="6350">
                <a:solidFill>
                  <a:srgbClr val="81838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69" name="object 93">
                <a:extLst>
                  <a:ext uri="{FF2B5EF4-FFF2-40B4-BE49-F238E27FC236}">
                    <a16:creationId xmlns:a16="http://schemas.microsoft.com/office/drawing/2014/main" id="{954896C7-AC49-889E-BC92-9A2358A726EA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48847" y="3131286"/>
                <a:ext cx="75349" cy="75349"/>
              </a:xfrm>
              <a:prstGeom prst="rect">
                <a:avLst/>
              </a:prstGeom>
            </p:spPr>
          </p:pic>
        </p:grpSp>
        <p:grpSp>
          <p:nvGrpSpPr>
            <p:cNvPr id="70" name="object 130">
              <a:extLst>
                <a:ext uri="{FF2B5EF4-FFF2-40B4-BE49-F238E27FC236}">
                  <a16:creationId xmlns:a16="http://schemas.microsoft.com/office/drawing/2014/main" id="{A2EF406D-3FA4-6D2F-577E-F9486C56D7BC}"/>
                </a:ext>
              </a:extLst>
            </p:cNvPr>
            <p:cNvGrpSpPr/>
            <p:nvPr/>
          </p:nvGrpSpPr>
          <p:grpSpPr>
            <a:xfrm>
              <a:off x="561748" y="4146926"/>
              <a:ext cx="1747928" cy="126166"/>
              <a:chOff x="3289891" y="4342272"/>
              <a:chExt cx="1005840" cy="75565"/>
            </a:xfrm>
          </p:grpSpPr>
          <p:sp>
            <p:nvSpPr>
              <p:cNvPr id="71" name="object 131">
                <a:extLst>
                  <a:ext uri="{FF2B5EF4-FFF2-40B4-BE49-F238E27FC236}">
                    <a16:creationId xmlns:a16="http://schemas.microsoft.com/office/drawing/2014/main" id="{E544FD6D-F87E-F031-20C0-A94DA43FAB9C}"/>
                  </a:ext>
                </a:extLst>
              </p:cNvPr>
              <p:cNvSpPr/>
              <p:nvPr/>
            </p:nvSpPr>
            <p:spPr>
              <a:xfrm>
                <a:off x="3289891" y="4386168"/>
                <a:ext cx="930910" cy="0"/>
              </a:xfrm>
              <a:custGeom>
                <a:avLst/>
                <a:gdLst/>
                <a:ahLst/>
                <a:cxnLst/>
                <a:rect l="l" t="t" r="r" b="b"/>
                <a:pathLst>
                  <a:path w="930910">
                    <a:moveTo>
                      <a:pt x="0" y="0"/>
                    </a:moveTo>
                    <a:lnTo>
                      <a:pt x="930315" y="1"/>
                    </a:lnTo>
                  </a:path>
                </a:pathLst>
              </a:custGeom>
              <a:ln w="25400">
                <a:solidFill>
                  <a:srgbClr val="AA40F3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47" name="object 132">
                <a:extLst>
                  <a:ext uri="{FF2B5EF4-FFF2-40B4-BE49-F238E27FC236}">
                    <a16:creationId xmlns:a16="http://schemas.microsoft.com/office/drawing/2014/main" id="{463B3511-4431-1DBD-9509-76BC30F4F75A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220056" y="4342272"/>
                <a:ext cx="75349" cy="75349"/>
              </a:xfrm>
              <a:prstGeom prst="rect">
                <a:avLst/>
              </a:prstGeom>
            </p:spPr>
          </p:pic>
        </p:grpSp>
        <p:sp>
          <p:nvSpPr>
            <p:cNvPr id="4" name="object 59">
              <a:extLst>
                <a:ext uri="{FF2B5EF4-FFF2-40B4-BE49-F238E27FC236}">
                  <a16:creationId xmlns:a16="http://schemas.microsoft.com/office/drawing/2014/main" id="{F2EE7603-2FC5-995B-5082-C8F33E8AC861}"/>
                </a:ext>
              </a:extLst>
            </p:cNvPr>
            <p:cNvSpPr txBox="1"/>
            <p:nvPr/>
          </p:nvSpPr>
          <p:spPr>
            <a:xfrm>
              <a:off x="582302" y="3292354"/>
              <a:ext cx="235585" cy="1473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800" spc="-20" dirty="0">
                  <a:latin typeface="Tahoma"/>
                  <a:cs typeface="Tahoma"/>
                </a:rPr>
                <a:t>FY19</a:t>
              </a:r>
              <a:endParaRPr sz="800" dirty="0">
                <a:latin typeface="Tahoma"/>
                <a:cs typeface="Tahoma"/>
              </a:endParaRPr>
            </a:p>
          </p:txBody>
        </p:sp>
        <p:sp>
          <p:nvSpPr>
            <p:cNvPr id="9" name="object 60">
              <a:extLst>
                <a:ext uri="{FF2B5EF4-FFF2-40B4-BE49-F238E27FC236}">
                  <a16:creationId xmlns:a16="http://schemas.microsoft.com/office/drawing/2014/main" id="{B720842E-A036-8968-6630-C0A2E8688729}"/>
                </a:ext>
              </a:extLst>
            </p:cNvPr>
            <p:cNvSpPr txBox="1"/>
            <p:nvPr/>
          </p:nvSpPr>
          <p:spPr>
            <a:xfrm>
              <a:off x="572394" y="3546067"/>
              <a:ext cx="321070" cy="1359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800" spc="-20" dirty="0">
                  <a:latin typeface="Tahoma"/>
                  <a:cs typeface="Tahoma"/>
                </a:rPr>
                <a:t>FY20</a:t>
              </a:r>
              <a:endParaRPr sz="800" dirty="0">
                <a:latin typeface="Tahoma"/>
                <a:cs typeface="Tahoma"/>
              </a:endParaRPr>
            </a:p>
          </p:txBody>
        </p:sp>
        <p:grpSp>
          <p:nvGrpSpPr>
            <p:cNvPr id="58" name="object 63">
              <a:extLst>
                <a:ext uri="{FF2B5EF4-FFF2-40B4-BE49-F238E27FC236}">
                  <a16:creationId xmlns:a16="http://schemas.microsoft.com/office/drawing/2014/main" id="{4F5B144D-F98B-46EC-3869-A6AF2AEBCB25}"/>
                </a:ext>
              </a:extLst>
            </p:cNvPr>
            <p:cNvGrpSpPr/>
            <p:nvPr/>
          </p:nvGrpSpPr>
          <p:grpSpPr>
            <a:xfrm>
              <a:off x="558860" y="3224836"/>
              <a:ext cx="1464945" cy="75565"/>
              <a:chOff x="555398" y="3644454"/>
              <a:chExt cx="1464945" cy="75565"/>
            </a:xfrm>
          </p:grpSpPr>
          <p:sp>
            <p:nvSpPr>
              <p:cNvPr id="72" name="object 64">
                <a:extLst>
                  <a:ext uri="{FF2B5EF4-FFF2-40B4-BE49-F238E27FC236}">
                    <a16:creationId xmlns:a16="http://schemas.microsoft.com/office/drawing/2014/main" id="{D800496B-1C11-042F-6B87-ED52EBB9971E}"/>
                  </a:ext>
                </a:extLst>
              </p:cNvPr>
              <p:cNvSpPr/>
              <p:nvPr/>
            </p:nvSpPr>
            <p:spPr>
              <a:xfrm>
                <a:off x="558573" y="3682128"/>
                <a:ext cx="1388745" cy="1270"/>
              </a:xfrm>
              <a:custGeom>
                <a:avLst/>
                <a:gdLst/>
                <a:ahLst/>
                <a:cxnLst/>
                <a:rect l="l" t="t" r="r" b="b"/>
                <a:pathLst>
                  <a:path w="1388745" h="1270">
                    <a:moveTo>
                      <a:pt x="0" y="0"/>
                    </a:moveTo>
                    <a:lnTo>
                      <a:pt x="1388353" y="691"/>
                    </a:lnTo>
                  </a:path>
                </a:pathLst>
              </a:custGeom>
              <a:ln w="6350">
                <a:solidFill>
                  <a:srgbClr val="81838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73" name="object 65">
                <a:extLst>
                  <a:ext uri="{FF2B5EF4-FFF2-40B4-BE49-F238E27FC236}">
                    <a16:creationId xmlns:a16="http://schemas.microsoft.com/office/drawing/2014/main" id="{71B35DC9-ACDD-FDF2-6D5A-3E6CEB0C00C3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944998" y="3644454"/>
                <a:ext cx="75349" cy="75349"/>
              </a:xfrm>
              <a:prstGeom prst="rect">
                <a:avLst/>
              </a:prstGeom>
            </p:spPr>
          </p:pic>
        </p:grpSp>
        <p:grpSp>
          <p:nvGrpSpPr>
            <p:cNvPr id="74" name="object 75">
              <a:extLst>
                <a:ext uri="{FF2B5EF4-FFF2-40B4-BE49-F238E27FC236}">
                  <a16:creationId xmlns:a16="http://schemas.microsoft.com/office/drawing/2014/main" id="{B7D41560-1A97-A650-5183-7887A6D4F490}"/>
                </a:ext>
              </a:extLst>
            </p:cNvPr>
            <p:cNvGrpSpPr/>
            <p:nvPr/>
          </p:nvGrpSpPr>
          <p:grpSpPr>
            <a:xfrm>
              <a:off x="572107" y="3454367"/>
              <a:ext cx="1319209" cy="76260"/>
              <a:chOff x="558286" y="3861615"/>
              <a:chExt cx="1319209" cy="76260"/>
            </a:xfrm>
          </p:grpSpPr>
          <p:sp>
            <p:nvSpPr>
              <p:cNvPr id="79" name="object 76">
                <a:extLst>
                  <a:ext uri="{FF2B5EF4-FFF2-40B4-BE49-F238E27FC236}">
                    <a16:creationId xmlns:a16="http://schemas.microsoft.com/office/drawing/2014/main" id="{4B0E42CF-7C9D-AC5B-1727-168A066C159F}"/>
                  </a:ext>
                </a:extLst>
              </p:cNvPr>
              <p:cNvSpPr/>
              <p:nvPr/>
            </p:nvSpPr>
            <p:spPr>
              <a:xfrm>
                <a:off x="558573" y="3906583"/>
                <a:ext cx="124333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243330">
                    <a:moveTo>
                      <a:pt x="0" y="0"/>
                    </a:moveTo>
                    <a:lnTo>
                      <a:pt x="1243140" y="1"/>
                    </a:lnTo>
                  </a:path>
                </a:pathLst>
              </a:custGeom>
              <a:ln w="6350">
                <a:solidFill>
                  <a:srgbClr val="8183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pic>
            <p:nvPicPr>
              <p:cNvPr id="85" name="object 77">
                <a:extLst>
                  <a:ext uri="{FF2B5EF4-FFF2-40B4-BE49-F238E27FC236}">
                    <a16:creationId xmlns:a16="http://schemas.microsoft.com/office/drawing/2014/main" id="{C5F17DB0-2B89-8EA3-D1B9-CFA111F45344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802146" y="3861615"/>
                <a:ext cx="75349" cy="75349"/>
              </a:xfrm>
              <a:prstGeom prst="rect">
                <a:avLst/>
              </a:prstGeom>
            </p:spPr>
          </p:pic>
          <p:sp>
            <p:nvSpPr>
              <p:cNvPr id="178" name="object 76">
                <a:extLst>
                  <a:ext uri="{FF2B5EF4-FFF2-40B4-BE49-F238E27FC236}">
                    <a16:creationId xmlns:a16="http://schemas.microsoft.com/office/drawing/2014/main" id="{2C5AAA6F-9CED-B343-D3E7-F19B3AA71B93}"/>
                  </a:ext>
                </a:extLst>
              </p:cNvPr>
              <p:cNvSpPr/>
              <p:nvPr/>
            </p:nvSpPr>
            <p:spPr>
              <a:xfrm>
                <a:off x="558286" y="3907494"/>
                <a:ext cx="1243330" cy="0"/>
              </a:xfrm>
              <a:custGeom>
                <a:avLst/>
                <a:gdLst/>
                <a:ahLst/>
                <a:cxnLst/>
                <a:rect l="l" t="t" r="r" b="b"/>
                <a:pathLst>
                  <a:path w="1243330">
                    <a:moveTo>
                      <a:pt x="0" y="0"/>
                    </a:moveTo>
                    <a:lnTo>
                      <a:pt x="1243140" y="1"/>
                    </a:lnTo>
                  </a:path>
                </a:pathLst>
              </a:custGeom>
              <a:ln w="6350">
                <a:solidFill>
                  <a:srgbClr val="8183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pic>
            <p:nvPicPr>
              <p:cNvPr id="179" name="object 77">
                <a:extLst>
                  <a:ext uri="{FF2B5EF4-FFF2-40B4-BE49-F238E27FC236}">
                    <a16:creationId xmlns:a16="http://schemas.microsoft.com/office/drawing/2014/main" id="{EB8C8ABE-71BC-4F1C-3EC8-2069C082A4EA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801859" y="3862526"/>
                <a:ext cx="75349" cy="75349"/>
              </a:xfrm>
              <a:prstGeom prst="rect">
                <a:avLst/>
              </a:prstGeom>
            </p:spPr>
          </p:pic>
        </p:grp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C47221BD-E14F-9BFB-C041-CDB2D714DE3B}"/>
              </a:ext>
            </a:extLst>
          </p:cNvPr>
          <p:cNvGrpSpPr/>
          <p:nvPr/>
        </p:nvGrpSpPr>
        <p:grpSpPr>
          <a:xfrm>
            <a:off x="3223126" y="3196215"/>
            <a:ext cx="1759526" cy="1224272"/>
            <a:chOff x="550150" y="3224836"/>
            <a:chExt cx="1759526" cy="1224272"/>
          </a:xfrm>
        </p:grpSpPr>
        <p:sp>
          <p:nvSpPr>
            <p:cNvPr id="93" name="object 61">
              <a:extLst>
                <a:ext uri="{FF2B5EF4-FFF2-40B4-BE49-F238E27FC236}">
                  <a16:creationId xmlns:a16="http://schemas.microsoft.com/office/drawing/2014/main" id="{4461BA0B-B47E-D4E2-B656-84DE8D67E9E6}"/>
                </a:ext>
              </a:extLst>
            </p:cNvPr>
            <p:cNvSpPr txBox="1"/>
            <p:nvPr/>
          </p:nvSpPr>
          <p:spPr>
            <a:xfrm>
              <a:off x="581308" y="3788144"/>
              <a:ext cx="230504" cy="1473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800" spc="-30" dirty="0">
                  <a:latin typeface="Tahoma"/>
                  <a:cs typeface="Tahoma"/>
                </a:rPr>
                <a:t>FY21</a:t>
              </a:r>
              <a:endParaRPr sz="800" dirty="0">
                <a:latin typeface="Tahoma"/>
                <a:cs typeface="Tahoma"/>
              </a:endParaRPr>
            </a:p>
          </p:txBody>
        </p:sp>
        <p:sp>
          <p:nvSpPr>
            <p:cNvPr id="104" name="object 62">
              <a:extLst>
                <a:ext uri="{FF2B5EF4-FFF2-40B4-BE49-F238E27FC236}">
                  <a16:creationId xmlns:a16="http://schemas.microsoft.com/office/drawing/2014/main" id="{0AC89771-3954-D2E7-0DC6-FE404F9E074B}"/>
                </a:ext>
              </a:extLst>
            </p:cNvPr>
            <p:cNvSpPr txBox="1"/>
            <p:nvPr/>
          </p:nvSpPr>
          <p:spPr>
            <a:xfrm>
              <a:off x="584552" y="4008309"/>
              <a:ext cx="313055" cy="1359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800" spc="-30" dirty="0">
                  <a:latin typeface="Tahoma"/>
                  <a:cs typeface="Tahoma"/>
                </a:rPr>
                <a:t>FY22</a:t>
              </a:r>
            </a:p>
          </p:txBody>
        </p:sp>
        <p:sp>
          <p:nvSpPr>
            <p:cNvPr id="111" name="object 62">
              <a:extLst>
                <a:ext uri="{FF2B5EF4-FFF2-40B4-BE49-F238E27FC236}">
                  <a16:creationId xmlns:a16="http://schemas.microsoft.com/office/drawing/2014/main" id="{1BE0F70F-4FC8-DF33-78AC-8B744838E453}"/>
                </a:ext>
              </a:extLst>
            </p:cNvPr>
            <p:cNvSpPr txBox="1"/>
            <p:nvPr/>
          </p:nvSpPr>
          <p:spPr>
            <a:xfrm>
              <a:off x="569513" y="4282396"/>
              <a:ext cx="313055" cy="16671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000" b="1" spc="-20" dirty="0">
                  <a:solidFill>
                    <a:srgbClr val="9719EF"/>
                  </a:solidFill>
                  <a:latin typeface="Trebuchet MS"/>
                  <a:cs typeface="Trebuchet MS"/>
                </a:rPr>
                <a:t>FY2</a:t>
              </a:r>
              <a:r>
                <a:rPr lang="en-US" sz="1000" b="1" spc="-20" dirty="0">
                  <a:solidFill>
                    <a:srgbClr val="9719EF"/>
                  </a:solidFill>
                  <a:latin typeface="Trebuchet MS"/>
                  <a:cs typeface="Trebuchet MS"/>
                </a:rPr>
                <a:t>3</a:t>
              </a:r>
              <a:endParaRPr sz="1000" dirty="0">
                <a:latin typeface="Trebuchet MS"/>
                <a:cs typeface="Trebuchet MS"/>
              </a:endParaRPr>
            </a:p>
          </p:txBody>
        </p:sp>
        <p:grpSp>
          <p:nvGrpSpPr>
            <p:cNvPr id="112" name="object 91">
              <a:extLst>
                <a:ext uri="{FF2B5EF4-FFF2-40B4-BE49-F238E27FC236}">
                  <a16:creationId xmlns:a16="http://schemas.microsoft.com/office/drawing/2014/main" id="{80A0C6B0-DDB5-2EB3-FBF7-312C448625CF}"/>
                </a:ext>
              </a:extLst>
            </p:cNvPr>
            <p:cNvGrpSpPr/>
            <p:nvPr/>
          </p:nvGrpSpPr>
          <p:grpSpPr>
            <a:xfrm>
              <a:off x="550150" y="3919000"/>
              <a:ext cx="1396543" cy="98444"/>
              <a:chOff x="3271194" y="3117764"/>
              <a:chExt cx="1183107" cy="98727"/>
            </a:xfrm>
          </p:grpSpPr>
          <p:sp>
            <p:nvSpPr>
              <p:cNvPr id="153" name="object 92">
                <a:extLst>
                  <a:ext uri="{FF2B5EF4-FFF2-40B4-BE49-F238E27FC236}">
                    <a16:creationId xmlns:a16="http://schemas.microsoft.com/office/drawing/2014/main" id="{33D4EC77-FE7A-0C9A-049B-DEE4BB241EEA}"/>
                  </a:ext>
                </a:extLst>
              </p:cNvPr>
              <p:cNvSpPr/>
              <p:nvPr/>
            </p:nvSpPr>
            <p:spPr>
              <a:xfrm>
                <a:off x="3271194" y="3170641"/>
                <a:ext cx="1118614" cy="45850"/>
              </a:xfrm>
              <a:custGeom>
                <a:avLst/>
                <a:gdLst/>
                <a:ahLst/>
                <a:cxnLst/>
                <a:rect l="l" t="t" r="r" b="b"/>
                <a:pathLst>
                  <a:path w="1290954">
                    <a:moveTo>
                      <a:pt x="0" y="0"/>
                    </a:moveTo>
                    <a:lnTo>
                      <a:pt x="1290634" y="1"/>
                    </a:lnTo>
                  </a:path>
                </a:pathLst>
              </a:custGeom>
              <a:ln w="6350">
                <a:solidFill>
                  <a:srgbClr val="8183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pic>
            <p:nvPicPr>
              <p:cNvPr id="154" name="object 93">
                <a:extLst>
                  <a:ext uri="{FF2B5EF4-FFF2-40B4-BE49-F238E27FC236}">
                    <a16:creationId xmlns:a16="http://schemas.microsoft.com/office/drawing/2014/main" id="{981EA4D7-EDF4-A6D7-6C34-90ACD041C7DE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378952" y="3117764"/>
                <a:ext cx="75349" cy="75349"/>
              </a:xfrm>
              <a:prstGeom prst="rect">
                <a:avLst/>
              </a:prstGeom>
            </p:spPr>
          </p:pic>
        </p:grpSp>
        <p:grpSp>
          <p:nvGrpSpPr>
            <p:cNvPr id="127" name="object 130">
              <a:extLst>
                <a:ext uri="{FF2B5EF4-FFF2-40B4-BE49-F238E27FC236}">
                  <a16:creationId xmlns:a16="http://schemas.microsoft.com/office/drawing/2014/main" id="{3D5D46C1-0ADC-EFD5-E12A-0A471C1F99B3}"/>
                </a:ext>
              </a:extLst>
            </p:cNvPr>
            <p:cNvGrpSpPr/>
            <p:nvPr/>
          </p:nvGrpSpPr>
          <p:grpSpPr>
            <a:xfrm>
              <a:off x="561748" y="4146926"/>
              <a:ext cx="1747928" cy="126166"/>
              <a:chOff x="3289891" y="4342272"/>
              <a:chExt cx="1005840" cy="75565"/>
            </a:xfrm>
          </p:grpSpPr>
          <p:sp>
            <p:nvSpPr>
              <p:cNvPr id="151" name="object 131">
                <a:extLst>
                  <a:ext uri="{FF2B5EF4-FFF2-40B4-BE49-F238E27FC236}">
                    <a16:creationId xmlns:a16="http://schemas.microsoft.com/office/drawing/2014/main" id="{213424BE-ABEB-9211-E95C-2C0C237A0699}"/>
                  </a:ext>
                </a:extLst>
              </p:cNvPr>
              <p:cNvSpPr/>
              <p:nvPr/>
            </p:nvSpPr>
            <p:spPr>
              <a:xfrm>
                <a:off x="3289891" y="4386168"/>
                <a:ext cx="930910" cy="0"/>
              </a:xfrm>
              <a:custGeom>
                <a:avLst/>
                <a:gdLst/>
                <a:ahLst/>
                <a:cxnLst/>
                <a:rect l="l" t="t" r="r" b="b"/>
                <a:pathLst>
                  <a:path w="930910">
                    <a:moveTo>
                      <a:pt x="0" y="0"/>
                    </a:moveTo>
                    <a:lnTo>
                      <a:pt x="930315" y="1"/>
                    </a:lnTo>
                  </a:path>
                </a:pathLst>
              </a:custGeom>
              <a:ln w="25400">
                <a:solidFill>
                  <a:srgbClr val="AA40F3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52" name="object 132">
                <a:extLst>
                  <a:ext uri="{FF2B5EF4-FFF2-40B4-BE49-F238E27FC236}">
                    <a16:creationId xmlns:a16="http://schemas.microsoft.com/office/drawing/2014/main" id="{7BB17A22-E64F-5E4D-A86E-3F33ADEC09DB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220056" y="4342272"/>
                <a:ext cx="75349" cy="75349"/>
              </a:xfrm>
              <a:prstGeom prst="rect">
                <a:avLst/>
              </a:prstGeom>
            </p:spPr>
          </p:pic>
        </p:grpSp>
        <p:sp>
          <p:nvSpPr>
            <p:cNvPr id="128" name="object 59">
              <a:extLst>
                <a:ext uri="{FF2B5EF4-FFF2-40B4-BE49-F238E27FC236}">
                  <a16:creationId xmlns:a16="http://schemas.microsoft.com/office/drawing/2014/main" id="{FC0A6830-5B89-5EA6-0B15-D5FE9BB0DB9F}"/>
                </a:ext>
              </a:extLst>
            </p:cNvPr>
            <p:cNvSpPr txBox="1"/>
            <p:nvPr/>
          </p:nvSpPr>
          <p:spPr>
            <a:xfrm>
              <a:off x="582302" y="3292354"/>
              <a:ext cx="235585" cy="1473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800" spc="-20" dirty="0">
                  <a:latin typeface="Tahoma"/>
                  <a:cs typeface="Tahoma"/>
                </a:rPr>
                <a:t>FY19</a:t>
              </a:r>
              <a:endParaRPr sz="800" dirty="0">
                <a:latin typeface="Tahoma"/>
                <a:cs typeface="Tahoma"/>
              </a:endParaRPr>
            </a:p>
          </p:txBody>
        </p:sp>
        <p:sp>
          <p:nvSpPr>
            <p:cNvPr id="129" name="object 60">
              <a:extLst>
                <a:ext uri="{FF2B5EF4-FFF2-40B4-BE49-F238E27FC236}">
                  <a16:creationId xmlns:a16="http://schemas.microsoft.com/office/drawing/2014/main" id="{BD9FBBDB-991D-3551-85C4-250CAB6D927B}"/>
                </a:ext>
              </a:extLst>
            </p:cNvPr>
            <p:cNvSpPr txBox="1"/>
            <p:nvPr/>
          </p:nvSpPr>
          <p:spPr>
            <a:xfrm>
              <a:off x="572394" y="3546067"/>
              <a:ext cx="321070" cy="1359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800" spc="-20" dirty="0">
                  <a:latin typeface="Tahoma"/>
                  <a:cs typeface="Tahoma"/>
                </a:rPr>
                <a:t>FY20</a:t>
              </a:r>
              <a:endParaRPr sz="800" dirty="0">
                <a:latin typeface="Tahoma"/>
                <a:cs typeface="Tahoma"/>
              </a:endParaRPr>
            </a:p>
          </p:txBody>
        </p:sp>
        <p:grpSp>
          <p:nvGrpSpPr>
            <p:cNvPr id="144" name="object 63">
              <a:extLst>
                <a:ext uri="{FF2B5EF4-FFF2-40B4-BE49-F238E27FC236}">
                  <a16:creationId xmlns:a16="http://schemas.microsoft.com/office/drawing/2014/main" id="{1B99FF87-0A2B-7BDB-FC68-47E6543C58B2}"/>
                </a:ext>
              </a:extLst>
            </p:cNvPr>
            <p:cNvGrpSpPr/>
            <p:nvPr/>
          </p:nvGrpSpPr>
          <p:grpSpPr>
            <a:xfrm>
              <a:off x="558860" y="3224836"/>
              <a:ext cx="1464945" cy="75565"/>
              <a:chOff x="555398" y="3644454"/>
              <a:chExt cx="1464945" cy="75565"/>
            </a:xfrm>
          </p:grpSpPr>
          <p:sp>
            <p:nvSpPr>
              <p:cNvPr id="149" name="object 64">
                <a:extLst>
                  <a:ext uri="{FF2B5EF4-FFF2-40B4-BE49-F238E27FC236}">
                    <a16:creationId xmlns:a16="http://schemas.microsoft.com/office/drawing/2014/main" id="{E07ABF9A-138B-F9C7-3088-37AC3ABF6686}"/>
                  </a:ext>
                </a:extLst>
              </p:cNvPr>
              <p:cNvSpPr/>
              <p:nvPr/>
            </p:nvSpPr>
            <p:spPr>
              <a:xfrm>
                <a:off x="558573" y="3682128"/>
                <a:ext cx="1388745" cy="1270"/>
              </a:xfrm>
              <a:custGeom>
                <a:avLst/>
                <a:gdLst/>
                <a:ahLst/>
                <a:cxnLst/>
                <a:rect l="l" t="t" r="r" b="b"/>
                <a:pathLst>
                  <a:path w="1388745" h="1270">
                    <a:moveTo>
                      <a:pt x="0" y="0"/>
                    </a:moveTo>
                    <a:lnTo>
                      <a:pt x="1388353" y="691"/>
                    </a:lnTo>
                  </a:path>
                </a:pathLst>
              </a:custGeom>
              <a:ln w="6350">
                <a:solidFill>
                  <a:srgbClr val="81838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50" name="object 65">
                <a:extLst>
                  <a:ext uri="{FF2B5EF4-FFF2-40B4-BE49-F238E27FC236}">
                    <a16:creationId xmlns:a16="http://schemas.microsoft.com/office/drawing/2014/main" id="{0D2D48CC-ECF1-7ED2-5C42-190C15E5AEF4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944998" y="3644454"/>
                <a:ext cx="75349" cy="75349"/>
              </a:xfrm>
              <a:prstGeom prst="rect">
                <a:avLst/>
              </a:prstGeom>
            </p:spPr>
          </p:pic>
        </p:grpSp>
        <p:grpSp>
          <p:nvGrpSpPr>
            <p:cNvPr id="145" name="object 75">
              <a:extLst>
                <a:ext uri="{FF2B5EF4-FFF2-40B4-BE49-F238E27FC236}">
                  <a16:creationId xmlns:a16="http://schemas.microsoft.com/office/drawing/2014/main" id="{A90C28E5-7ABD-AD67-6B76-2CE88909F52D}"/>
                </a:ext>
              </a:extLst>
            </p:cNvPr>
            <p:cNvGrpSpPr/>
            <p:nvPr/>
          </p:nvGrpSpPr>
          <p:grpSpPr>
            <a:xfrm>
              <a:off x="572394" y="3450253"/>
              <a:ext cx="1151849" cy="94800"/>
              <a:chOff x="558573" y="3857501"/>
              <a:chExt cx="1151849" cy="94800"/>
            </a:xfrm>
          </p:grpSpPr>
          <p:sp>
            <p:nvSpPr>
              <p:cNvPr id="146" name="object 76">
                <a:extLst>
                  <a:ext uri="{FF2B5EF4-FFF2-40B4-BE49-F238E27FC236}">
                    <a16:creationId xmlns:a16="http://schemas.microsoft.com/office/drawing/2014/main" id="{A8165364-4F74-60A8-C8E1-DB1C609448C5}"/>
                  </a:ext>
                </a:extLst>
              </p:cNvPr>
              <p:cNvSpPr/>
              <p:nvPr/>
            </p:nvSpPr>
            <p:spPr>
              <a:xfrm>
                <a:off x="558573" y="3906582"/>
                <a:ext cx="1076500" cy="45719"/>
              </a:xfrm>
              <a:custGeom>
                <a:avLst/>
                <a:gdLst/>
                <a:ahLst/>
                <a:cxnLst/>
                <a:rect l="l" t="t" r="r" b="b"/>
                <a:pathLst>
                  <a:path w="1243330">
                    <a:moveTo>
                      <a:pt x="0" y="0"/>
                    </a:moveTo>
                    <a:lnTo>
                      <a:pt x="1243140" y="1"/>
                    </a:lnTo>
                  </a:path>
                </a:pathLst>
              </a:custGeom>
              <a:ln w="6350">
                <a:solidFill>
                  <a:srgbClr val="8183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pic>
            <p:nvPicPr>
              <p:cNvPr id="148" name="object 77">
                <a:extLst>
                  <a:ext uri="{FF2B5EF4-FFF2-40B4-BE49-F238E27FC236}">
                    <a16:creationId xmlns:a16="http://schemas.microsoft.com/office/drawing/2014/main" id="{83AE7376-EE88-68F5-FCDE-698F140D3667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635073" y="3857501"/>
                <a:ext cx="75349" cy="75349"/>
              </a:xfrm>
              <a:prstGeom prst="rect">
                <a:avLst/>
              </a:prstGeom>
            </p:spPr>
          </p:pic>
        </p:grp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CD5FB442-6CCD-5118-B757-D17AADAB7202}"/>
              </a:ext>
            </a:extLst>
          </p:cNvPr>
          <p:cNvGrpSpPr/>
          <p:nvPr/>
        </p:nvGrpSpPr>
        <p:grpSpPr>
          <a:xfrm>
            <a:off x="5951853" y="3192763"/>
            <a:ext cx="1741995" cy="1214055"/>
            <a:chOff x="550148" y="3235053"/>
            <a:chExt cx="1741995" cy="1214055"/>
          </a:xfrm>
        </p:grpSpPr>
        <p:sp>
          <p:nvSpPr>
            <p:cNvPr id="158" name="object 61">
              <a:extLst>
                <a:ext uri="{FF2B5EF4-FFF2-40B4-BE49-F238E27FC236}">
                  <a16:creationId xmlns:a16="http://schemas.microsoft.com/office/drawing/2014/main" id="{D24D7B1C-5FC9-70DB-30E5-9747E5EDF4C5}"/>
                </a:ext>
              </a:extLst>
            </p:cNvPr>
            <p:cNvSpPr txBox="1"/>
            <p:nvPr/>
          </p:nvSpPr>
          <p:spPr>
            <a:xfrm>
              <a:off x="581308" y="3788144"/>
              <a:ext cx="230504" cy="1473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800" spc="-30" dirty="0">
                  <a:latin typeface="Tahoma"/>
                  <a:cs typeface="Tahoma"/>
                </a:rPr>
                <a:t>FY21</a:t>
              </a:r>
              <a:endParaRPr sz="800" dirty="0">
                <a:latin typeface="Tahoma"/>
                <a:cs typeface="Tahoma"/>
              </a:endParaRPr>
            </a:p>
          </p:txBody>
        </p:sp>
        <p:sp>
          <p:nvSpPr>
            <p:cNvPr id="159" name="object 62">
              <a:extLst>
                <a:ext uri="{FF2B5EF4-FFF2-40B4-BE49-F238E27FC236}">
                  <a16:creationId xmlns:a16="http://schemas.microsoft.com/office/drawing/2014/main" id="{EBFCA162-A475-47F3-D82A-FB52076CDB7F}"/>
                </a:ext>
              </a:extLst>
            </p:cNvPr>
            <p:cNvSpPr txBox="1"/>
            <p:nvPr/>
          </p:nvSpPr>
          <p:spPr>
            <a:xfrm>
              <a:off x="584552" y="4008309"/>
              <a:ext cx="313055" cy="1359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800" spc="-30" dirty="0">
                  <a:latin typeface="Tahoma"/>
                  <a:cs typeface="Tahoma"/>
                </a:rPr>
                <a:t>FY22</a:t>
              </a:r>
            </a:p>
          </p:txBody>
        </p:sp>
        <p:grpSp>
          <p:nvGrpSpPr>
            <p:cNvPr id="160" name="object 66">
              <a:extLst>
                <a:ext uri="{FF2B5EF4-FFF2-40B4-BE49-F238E27FC236}">
                  <a16:creationId xmlns:a16="http://schemas.microsoft.com/office/drawing/2014/main" id="{F931DFCC-50EC-1178-650D-6CDAF6CD55EC}"/>
                </a:ext>
              </a:extLst>
            </p:cNvPr>
            <p:cNvGrpSpPr/>
            <p:nvPr/>
          </p:nvGrpSpPr>
          <p:grpSpPr>
            <a:xfrm>
              <a:off x="564923" y="3700794"/>
              <a:ext cx="1423766" cy="75349"/>
              <a:chOff x="550213" y="4117873"/>
              <a:chExt cx="1423766" cy="75349"/>
            </a:xfrm>
          </p:grpSpPr>
          <p:sp>
            <p:nvSpPr>
              <p:cNvPr id="176" name="object 67">
                <a:extLst>
                  <a:ext uri="{FF2B5EF4-FFF2-40B4-BE49-F238E27FC236}">
                    <a16:creationId xmlns:a16="http://schemas.microsoft.com/office/drawing/2014/main" id="{8A7CF923-23E2-9BB4-734B-F37DEFEDDB8B}"/>
                  </a:ext>
                </a:extLst>
              </p:cNvPr>
              <p:cNvSpPr/>
              <p:nvPr/>
            </p:nvSpPr>
            <p:spPr>
              <a:xfrm>
                <a:off x="550213" y="4149241"/>
                <a:ext cx="1351280" cy="1905"/>
              </a:xfrm>
              <a:custGeom>
                <a:avLst/>
                <a:gdLst/>
                <a:ahLst/>
                <a:cxnLst/>
                <a:rect l="l" t="t" r="r" b="b"/>
                <a:pathLst>
                  <a:path w="1351280" h="1904">
                    <a:moveTo>
                      <a:pt x="0" y="1867"/>
                    </a:moveTo>
                    <a:lnTo>
                      <a:pt x="1350862" y="0"/>
                    </a:lnTo>
                  </a:path>
                </a:pathLst>
              </a:custGeom>
              <a:ln w="6350">
                <a:solidFill>
                  <a:srgbClr val="7F7F7F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pic>
            <p:nvPicPr>
              <p:cNvPr id="177" name="object 68">
                <a:extLst>
                  <a:ext uri="{FF2B5EF4-FFF2-40B4-BE49-F238E27FC236}">
                    <a16:creationId xmlns:a16="http://schemas.microsoft.com/office/drawing/2014/main" id="{52FBDB4C-7972-811B-A64C-46AF952C7B47}"/>
                  </a:ext>
                </a:extLst>
              </p:cNvPr>
              <p:cNvPicPr/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898630" y="4117873"/>
                <a:ext cx="75349" cy="75349"/>
              </a:xfrm>
              <a:prstGeom prst="rect">
                <a:avLst/>
              </a:prstGeom>
            </p:spPr>
          </p:pic>
        </p:grpSp>
        <p:sp>
          <p:nvSpPr>
            <p:cNvPr id="161" name="object 62">
              <a:extLst>
                <a:ext uri="{FF2B5EF4-FFF2-40B4-BE49-F238E27FC236}">
                  <a16:creationId xmlns:a16="http://schemas.microsoft.com/office/drawing/2014/main" id="{F1F3D8D0-CD10-ECE5-5CCF-E2CB50DDABC7}"/>
                </a:ext>
              </a:extLst>
            </p:cNvPr>
            <p:cNvSpPr txBox="1"/>
            <p:nvPr/>
          </p:nvSpPr>
          <p:spPr>
            <a:xfrm>
              <a:off x="569513" y="4282396"/>
              <a:ext cx="313055" cy="16671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000" b="1" spc="-20" dirty="0">
                  <a:solidFill>
                    <a:srgbClr val="9719EF"/>
                  </a:solidFill>
                  <a:latin typeface="Trebuchet MS"/>
                  <a:cs typeface="Trebuchet MS"/>
                </a:rPr>
                <a:t>FY2</a:t>
              </a:r>
              <a:r>
                <a:rPr lang="en-US" sz="1000" b="1" spc="-20" dirty="0">
                  <a:solidFill>
                    <a:srgbClr val="9719EF"/>
                  </a:solidFill>
                  <a:latin typeface="Trebuchet MS"/>
                  <a:cs typeface="Trebuchet MS"/>
                </a:rPr>
                <a:t>3</a:t>
              </a:r>
              <a:endParaRPr sz="1000" dirty="0">
                <a:latin typeface="Trebuchet MS"/>
                <a:cs typeface="Trebuchet MS"/>
              </a:endParaRPr>
            </a:p>
          </p:txBody>
        </p:sp>
        <p:grpSp>
          <p:nvGrpSpPr>
            <p:cNvPr id="162" name="object 91">
              <a:extLst>
                <a:ext uri="{FF2B5EF4-FFF2-40B4-BE49-F238E27FC236}">
                  <a16:creationId xmlns:a16="http://schemas.microsoft.com/office/drawing/2014/main" id="{F07C8BCD-E9F2-D11C-6398-FD9D9E318DC1}"/>
                </a:ext>
              </a:extLst>
            </p:cNvPr>
            <p:cNvGrpSpPr/>
            <p:nvPr/>
          </p:nvGrpSpPr>
          <p:grpSpPr>
            <a:xfrm>
              <a:off x="550148" y="3932523"/>
              <a:ext cx="1597088" cy="75134"/>
              <a:chOff x="3271193" y="3131286"/>
              <a:chExt cx="1353003" cy="75349"/>
            </a:xfrm>
          </p:grpSpPr>
          <p:sp>
            <p:nvSpPr>
              <p:cNvPr id="174" name="object 92">
                <a:extLst>
                  <a:ext uri="{FF2B5EF4-FFF2-40B4-BE49-F238E27FC236}">
                    <a16:creationId xmlns:a16="http://schemas.microsoft.com/office/drawing/2014/main" id="{A53B6EBA-2021-FB92-EF83-64031ED894B0}"/>
                  </a:ext>
                </a:extLst>
              </p:cNvPr>
              <p:cNvSpPr/>
              <p:nvPr/>
            </p:nvSpPr>
            <p:spPr>
              <a:xfrm>
                <a:off x="3271193" y="3170645"/>
                <a:ext cx="1290955" cy="0"/>
              </a:xfrm>
              <a:custGeom>
                <a:avLst/>
                <a:gdLst/>
                <a:ahLst/>
                <a:cxnLst/>
                <a:rect l="l" t="t" r="r" b="b"/>
                <a:pathLst>
                  <a:path w="1290954">
                    <a:moveTo>
                      <a:pt x="0" y="0"/>
                    </a:moveTo>
                    <a:lnTo>
                      <a:pt x="1290634" y="1"/>
                    </a:lnTo>
                  </a:path>
                </a:pathLst>
              </a:custGeom>
              <a:ln w="6350">
                <a:solidFill>
                  <a:srgbClr val="818386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pic>
            <p:nvPicPr>
              <p:cNvPr id="175" name="object 93">
                <a:extLst>
                  <a:ext uri="{FF2B5EF4-FFF2-40B4-BE49-F238E27FC236}">
                    <a16:creationId xmlns:a16="http://schemas.microsoft.com/office/drawing/2014/main" id="{950A4E47-FDA8-55BF-F7D6-E64F9014A008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4548847" y="3131286"/>
                <a:ext cx="75349" cy="75349"/>
              </a:xfrm>
              <a:prstGeom prst="rect">
                <a:avLst/>
              </a:prstGeom>
            </p:spPr>
          </p:pic>
        </p:grpSp>
        <p:grpSp>
          <p:nvGrpSpPr>
            <p:cNvPr id="163" name="object 130">
              <a:extLst>
                <a:ext uri="{FF2B5EF4-FFF2-40B4-BE49-F238E27FC236}">
                  <a16:creationId xmlns:a16="http://schemas.microsoft.com/office/drawing/2014/main" id="{79651BCA-FE58-FA1E-8032-EF3E6D7BE993}"/>
                </a:ext>
              </a:extLst>
            </p:cNvPr>
            <p:cNvGrpSpPr/>
            <p:nvPr/>
          </p:nvGrpSpPr>
          <p:grpSpPr>
            <a:xfrm>
              <a:off x="561748" y="4146560"/>
              <a:ext cx="1283498" cy="119379"/>
              <a:chOff x="3289891" y="4342051"/>
              <a:chExt cx="738585" cy="71500"/>
            </a:xfrm>
          </p:grpSpPr>
          <p:sp>
            <p:nvSpPr>
              <p:cNvPr id="172" name="object 131">
                <a:extLst>
                  <a:ext uri="{FF2B5EF4-FFF2-40B4-BE49-F238E27FC236}">
                    <a16:creationId xmlns:a16="http://schemas.microsoft.com/office/drawing/2014/main" id="{93B3948C-6FC2-D50C-80E3-93E5502F235B}"/>
                  </a:ext>
                </a:extLst>
              </p:cNvPr>
              <p:cNvSpPr/>
              <p:nvPr/>
            </p:nvSpPr>
            <p:spPr>
              <a:xfrm>
                <a:off x="3289891" y="4386167"/>
                <a:ext cx="678149" cy="27383"/>
              </a:xfrm>
              <a:custGeom>
                <a:avLst/>
                <a:gdLst/>
                <a:ahLst/>
                <a:cxnLst/>
                <a:rect l="l" t="t" r="r" b="b"/>
                <a:pathLst>
                  <a:path w="930910">
                    <a:moveTo>
                      <a:pt x="0" y="0"/>
                    </a:moveTo>
                    <a:lnTo>
                      <a:pt x="930315" y="1"/>
                    </a:lnTo>
                  </a:path>
                </a:pathLst>
              </a:custGeom>
              <a:ln w="25400">
                <a:solidFill>
                  <a:srgbClr val="AA40F3"/>
                </a:solidFill>
              </a:ln>
            </p:spPr>
            <p:txBody>
              <a:bodyPr wrap="square" lIns="0" tIns="0" rIns="0" bIns="0" rtlCol="0"/>
              <a:lstStyle/>
              <a:p>
                <a:endParaRPr dirty="0"/>
              </a:p>
            </p:txBody>
          </p:sp>
          <p:pic>
            <p:nvPicPr>
              <p:cNvPr id="173" name="object 132">
                <a:extLst>
                  <a:ext uri="{FF2B5EF4-FFF2-40B4-BE49-F238E27FC236}">
                    <a16:creationId xmlns:a16="http://schemas.microsoft.com/office/drawing/2014/main" id="{ABAACE48-E162-5A3D-20D2-230F1CC1FA32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3968040" y="4342051"/>
                <a:ext cx="60436" cy="71500"/>
              </a:xfrm>
              <a:prstGeom prst="rect">
                <a:avLst/>
              </a:prstGeom>
            </p:spPr>
          </p:pic>
        </p:grpSp>
        <p:sp>
          <p:nvSpPr>
            <p:cNvPr id="164" name="object 59">
              <a:extLst>
                <a:ext uri="{FF2B5EF4-FFF2-40B4-BE49-F238E27FC236}">
                  <a16:creationId xmlns:a16="http://schemas.microsoft.com/office/drawing/2014/main" id="{9F98F35A-9EE6-8ABE-F8A7-E50C7EB53EEF}"/>
                </a:ext>
              </a:extLst>
            </p:cNvPr>
            <p:cNvSpPr txBox="1"/>
            <p:nvPr/>
          </p:nvSpPr>
          <p:spPr>
            <a:xfrm>
              <a:off x="582302" y="3292354"/>
              <a:ext cx="235585" cy="14732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800" spc="-20" dirty="0">
                  <a:latin typeface="Tahoma"/>
                  <a:cs typeface="Tahoma"/>
                </a:rPr>
                <a:t>FY19</a:t>
              </a:r>
              <a:endParaRPr sz="800" dirty="0">
                <a:latin typeface="Tahoma"/>
                <a:cs typeface="Tahoma"/>
              </a:endParaRPr>
            </a:p>
          </p:txBody>
        </p:sp>
        <p:sp>
          <p:nvSpPr>
            <p:cNvPr id="165" name="object 60">
              <a:extLst>
                <a:ext uri="{FF2B5EF4-FFF2-40B4-BE49-F238E27FC236}">
                  <a16:creationId xmlns:a16="http://schemas.microsoft.com/office/drawing/2014/main" id="{ADC37400-8A23-84C9-0DA6-EC398609C21A}"/>
                </a:ext>
              </a:extLst>
            </p:cNvPr>
            <p:cNvSpPr txBox="1"/>
            <p:nvPr/>
          </p:nvSpPr>
          <p:spPr>
            <a:xfrm>
              <a:off x="572394" y="3546067"/>
              <a:ext cx="321070" cy="13593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800" spc="-20" dirty="0">
                  <a:latin typeface="Tahoma"/>
                  <a:cs typeface="Tahoma"/>
                </a:rPr>
                <a:t>FY20</a:t>
              </a:r>
              <a:endParaRPr sz="800" dirty="0">
                <a:latin typeface="Tahoma"/>
                <a:cs typeface="Tahoma"/>
              </a:endParaRPr>
            </a:p>
          </p:txBody>
        </p:sp>
        <p:pic>
          <p:nvPicPr>
            <p:cNvPr id="171" name="object 65">
              <a:extLst>
                <a:ext uri="{FF2B5EF4-FFF2-40B4-BE49-F238E27FC236}">
                  <a16:creationId xmlns:a16="http://schemas.microsoft.com/office/drawing/2014/main" id="{1E4A2E1D-5942-351E-3785-5E2DDA377406}"/>
                </a:ext>
              </a:extLst>
            </p:cNvPr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098260" y="3235053"/>
              <a:ext cx="75349" cy="75349"/>
            </a:xfrm>
            <a:prstGeom prst="rect">
              <a:avLst/>
            </a:prstGeom>
          </p:spPr>
        </p:pic>
        <p:grpSp>
          <p:nvGrpSpPr>
            <p:cNvPr id="167" name="object 75">
              <a:extLst>
                <a:ext uri="{FF2B5EF4-FFF2-40B4-BE49-F238E27FC236}">
                  <a16:creationId xmlns:a16="http://schemas.microsoft.com/office/drawing/2014/main" id="{4926DA25-E0E0-87D4-9AF6-63A297516325}"/>
                </a:ext>
              </a:extLst>
            </p:cNvPr>
            <p:cNvGrpSpPr/>
            <p:nvPr/>
          </p:nvGrpSpPr>
          <p:grpSpPr>
            <a:xfrm>
              <a:off x="569513" y="3463922"/>
              <a:ext cx="1722630" cy="77560"/>
              <a:chOff x="555692" y="3871170"/>
              <a:chExt cx="1722630" cy="77560"/>
            </a:xfrm>
          </p:grpSpPr>
          <p:sp>
            <p:nvSpPr>
              <p:cNvPr id="168" name="object 76">
                <a:extLst>
                  <a:ext uri="{FF2B5EF4-FFF2-40B4-BE49-F238E27FC236}">
                    <a16:creationId xmlns:a16="http://schemas.microsoft.com/office/drawing/2014/main" id="{30502A58-4914-8BA7-92A9-66992904CB4D}"/>
                  </a:ext>
                </a:extLst>
              </p:cNvPr>
              <p:cNvSpPr/>
              <p:nvPr/>
            </p:nvSpPr>
            <p:spPr>
              <a:xfrm>
                <a:off x="555692" y="3903011"/>
                <a:ext cx="1654292" cy="45719"/>
              </a:xfrm>
              <a:custGeom>
                <a:avLst/>
                <a:gdLst/>
                <a:ahLst/>
                <a:cxnLst/>
                <a:rect l="l" t="t" r="r" b="b"/>
                <a:pathLst>
                  <a:path w="1243330">
                    <a:moveTo>
                      <a:pt x="0" y="0"/>
                    </a:moveTo>
                    <a:lnTo>
                      <a:pt x="1243140" y="1"/>
                    </a:lnTo>
                  </a:path>
                </a:pathLst>
              </a:custGeom>
              <a:ln w="6350">
                <a:solidFill>
                  <a:srgbClr val="818386"/>
                </a:solidFill>
              </a:ln>
            </p:spPr>
            <p:txBody>
              <a:bodyPr wrap="square" lIns="0" tIns="0" rIns="0" bIns="0" rtlCol="0"/>
              <a:lstStyle/>
              <a:p>
                <a:endParaRPr/>
              </a:p>
            </p:txBody>
          </p:sp>
          <p:pic>
            <p:nvPicPr>
              <p:cNvPr id="169" name="object 77">
                <a:extLst>
                  <a:ext uri="{FF2B5EF4-FFF2-40B4-BE49-F238E27FC236}">
                    <a16:creationId xmlns:a16="http://schemas.microsoft.com/office/drawing/2014/main" id="{20003CB1-B4FA-2095-B904-69E8E387088B}"/>
                  </a:ext>
                </a:extLst>
              </p:cNvPr>
              <p:cNvPicPr/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2202973" y="3871170"/>
                <a:ext cx="75349" cy="75349"/>
              </a:xfrm>
              <a:prstGeom prst="rect">
                <a:avLst/>
              </a:prstGeom>
            </p:spPr>
          </p:pic>
        </p:grpSp>
      </p:grpSp>
      <p:sp>
        <p:nvSpPr>
          <p:cNvPr id="180" name="object 76">
            <a:extLst>
              <a:ext uri="{FF2B5EF4-FFF2-40B4-BE49-F238E27FC236}">
                <a16:creationId xmlns:a16="http://schemas.microsoft.com/office/drawing/2014/main" id="{24F0FFDC-0989-7ED1-B465-E60E6BCB8494}"/>
              </a:ext>
            </a:extLst>
          </p:cNvPr>
          <p:cNvSpPr/>
          <p:nvPr/>
        </p:nvSpPr>
        <p:spPr>
          <a:xfrm>
            <a:off x="3254284" y="3681110"/>
            <a:ext cx="1002364" cy="54250"/>
          </a:xfrm>
          <a:custGeom>
            <a:avLst/>
            <a:gdLst/>
            <a:ahLst/>
            <a:cxnLst/>
            <a:rect l="l" t="t" r="r" b="b"/>
            <a:pathLst>
              <a:path w="1243330">
                <a:moveTo>
                  <a:pt x="0" y="0"/>
                </a:moveTo>
                <a:lnTo>
                  <a:pt x="1243140" y="1"/>
                </a:lnTo>
              </a:path>
            </a:pathLst>
          </a:custGeom>
          <a:ln w="6350">
            <a:solidFill>
              <a:srgbClr val="818386"/>
            </a:solidFill>
          </a:ln>
        </p:spPr>
        <p:txBody>
          <a:bodyPr wrap="square" lIns="0" tIns="0" rIns="0" bIns="0" rtlCol="0"/>
          <a:lstStyle/>
          <a:p>
            <a:endParaRPr dirty="0"/>
          </a:p>
        </p:txBody>
      </p:sp>
      <p:pic>
        <p:nvPicPr>
          <p:cNvPr id="181" name="object 77">
            <a:extLst>
              <a:ext uri="{FF2B5EF4-FFF2-40B4-BE49-F238E27FC236}">
                <a16:creationId xmlns:a16="http://schemas.microsoft.com/office/drawing/2014/main" id="{0DA8F4CB-E425-30A3-4391-FFE317A8C5E7}"/>
              </a:ext>
            </a:extLst>
          </p:cNvPr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4255944" y="3652011"/>
            <a:ext cx="65926" cy="52714"/>
          </a:xfrm>
          <a:prstGeom prst="rect">
            <a:avLst/>
          </a:prstGeom>
        </p:spPr>
      </p:pic>
      <p:sp>
        <p:nvSpPr>
          <p:cNvPr id="182" name="object 13">
            <a:extLst>
              <a:ext uri="{FF2B5EF4-FFF2-40B4-BE49-F238E27FC236}">
                <a16:creationId xmlns:a16="http://schemas.microsoft.com/office/drawing/2014/main" id="{255A47E0-3AA7-716D-A02B-CEA9DC159B4C}"/>
              </a:ext>
            </a:extLst>
          </p:cNvPr>
          <p:cNvSpPr txBox="1"/>
          <p:nvPr/>
        </p:nvSpPr>
        <p:spPr>
          <a:xfrm>
            <a:off x="7908247" y="3856910"/>
            <a:ext cx="256540" cy="1359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800" b="1" spc="-35" dirty="0">
                <a:latin typeface="Arial"/>
                <a:cs typeface="Arial"/>
              </a:rPr>
              <a:t>1</a:t>
            </a:r>
            <a:r>
              <a:rPr lang="en-US" sz="800" b="1" spc="-35" dirty="0">
                <a:latin typeface="Arial"/>
                <a:cs typeface="Arial"/>
              </a:rPr>
              <a:t>8</a:t>
            </a:r>
            <a:r>
              <a:rPr sz="800" b="1" spc="-35" dirty="0">
                <a:latin typeface="Arial"/>
                <a:cs typeface="Arial"/>
              </a:rPr>
              <a:t>.</a:t>
            </a:r>
            <a:r>
              <a:rPr lang="en-US" sz="800" b="1" spc="-35" dirty="0">
                <a:latin typeface="Arial"/>
                <a:cs typeface="Arial"/>
              </a:rPr>
              <a:t>46</a:t>
            </a:r>
            <a:endParaRPr sz="800" dirty="0">
              <a:latin typeface="Arial"/>
              <a:cs typeface="Arial"/>
            </a:endParaRPr>
          </a:p>
        </p:txBody>
      </p:sp>
      <p:sp>
        <p:nvSpPr>
          <p:cNvPr id="186" name="object 92">
            <a:extLst>
              <a:ext uri="{FF2B5EF4-FFF2-40B4-BE49-F238E27FC236}">
                <a16:creationId xmlns:a16="http://schemas.microsoft.com/office/drawing/2014/main" id="{606E917D-FC3F-B3E2-8FE3-C2D666D8322F}"/>
              </a:ext>
            </a:extLst>
          </p:cNvPr>
          <p:cNvSpPr/>
          <p:nvPr/>
        </p:nvSpPr>
        <p:spPr>
          <a:xfrm>
            <a:off x="5976118" y="3223943"/>
            <a:ext cx="1523847" cy="0"/>
          </a:xfrm>
          <a:custGeom>
            <a:avLst/>
            <a:gdLst/>
            <a:ahLst/>
            <a:cxnLst/>
            <a:rect l="l" t="t" r="r" b="b"/>
            <a:pathLst>
              <a:path w="1290954">
                <a:moveTo>
                  <a:pt x="0" y="0"/>
                </a:moveTo>
                <a:lnTo>
                  <a:pt x="1290634" y="1"/>
                </a:lnTo>
              </a:path>
            </a:pathLst>
          </a:custGeom>
          <a:ln w="6350">
            <a:solidFill>
              <a:srgbClr val="81838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0351DE-1561-F047-3216-30C22EC848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478" y="255862"/>
            <a:ext cx="6386393" cy="430887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41471F-32DB-5523-B701-44DE85BEF3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4400" y="1638279"/>
            <a:ext cx="4503624" cy="153888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object 21">
            <a:extLst>
              <a:ext uri="{FF2B5EF4-FFF2-40B4-BE49-F238E27FC236}">
                <a16:creationId xmlns:a16="http://schemas.microsoft.com/office/drawing/2014/main" id="{DC420773-3BEC-ABBA-73E3-319C6715BC86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124200" y="0"/>
            <a:ext cx="6019800" cy="5143500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7EEC0605-67C3-7FB1-26F4-A60B1F97F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" t="3" r="18464" b="5167"/>
          <a:stretch/>
        </p:blipFill>
        <p:spPr bwMode="auto">
          <a:xfrm>
            <a:off x="685800" y="471305"/>
            <a:ext cx="6470726" cy="3882436"/>
          </a:xfrm>
          <a:prstGeom prst="flowChartPunchedCard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7367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980305" y="2063715"/>
            <a:ext cx="1003300" cy="2043430"/>
          </a:xfrm>
          <a:custGeom>
            <a:avLst/>
            <a:gdLst/>
            <a:ahLst/>
            <a:cxnLst/>
            <a:rect l="l" t="t" r="r" b="b"/>
            <a:pathLst>
              <a:path w="1003300" h="2043429">
                <a:moveTo>
                  <a:pt x="867433" y="0"/>
                </a:moveTo>
                <a:lnTo>
                  <a:pt x="135801" y="0"/>
                </a:lnTo>
                <a:lnTo>
                  <a:pt x="119964" y="1017"/>
                </a:lnTo>
                <a:lnTo>
                  <a:pt x="76079" y="15382"/>
                </a:lnTo>
                <a:lnTo>
                  <a:pt x="39775" y="44326"/>
                </a:lnTo>
                <a:lnTo>
                  <a:pt x="13803" y="84784"/>
                </a:lnTo>
                <a:lnTo>
                  <a:pt x="913" y="133690"/>
                </a:lnTo>
                <a:lnTo>
                  <a:pt x="0" y="151339"/>
                </a:lnTo>
                <a:lnTo>
                  <a:pt x="0" y="2043088"/>
                </a:lnTo>
                <a:lnTo>
                  <a:pt x="1003236" y="2043088"/>
                </a:lnTo>
                <a:lnTo>
                  <a:pt x="1003236" y="151339"/>
                </a:lnTo>
                <a:lnTo>
                  <a:pt x="995318" y="100299"/>
                </a:lnTo>
                <a:lnTo>
                  <a:pt x="973400" y="56684"/>
                </a:lnTo>
                <a:lnTo>
                  <a:pt x="940235" y="23561"/>
                </a:lnTo>
                <a:lnTo>
                  <a:pt x="898571" y="3996"/>
                </a:lnTo>
                <a:lnTo>
                  <a:pt x="867433" y="0"/>
                </a:lnTo>
                <a:close/>
              </a:path>
            </a:pathLst>
          </a:custGeom>
          <a:ln w="2857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1145990" y="1113628"/>
            <a:ext cx="2642235" cy="3007995"/>
            <a:chOff x="1145990" y="1113628"/>
            <a:chExt cx="2642235" cy="3007995"/>
          </a:xfrm>
        </p:grpSpPr>
        <p:sp>
          <p:nvSpPr>
            <p:cNvPr id="4" name="object 4"/>
            <p:cNvSpPr/>
            <p:nvPr/>
          </p:nvSpPr>
          <p:spPr>
            <a:xfrm>
              <a:off x="1160278" y="2063673"/>
              <a:ext cx="1003300" cy="2043430"/>
            </a:xfrm>
            <a:custGeom>
              <a:avLst/>
              <a:gdLst/>
              <a:ahLst/>
              <a:cxnLst/>
              <a:rect l="l" t="t" r="r" b="b"/>
              <a:pathLst>
                <a:path w="1003300" h="2043429">
                  <a:moveTo>
                    <a:pt x="867433" y="0"/>
                  </a:moveTo>
                  <a:lnTo>
                    <a:pt x="135801" y="0"/>
                  </a:lnTo>
                  <a:lnTo>
                    <a:pt x="119964" y="1017"/>
                  </a:lnTo>
                  <a:lnTo>
                    <a:pt x="76079" y="15382"/>
                  </a:lnTo>
                  <a:lnTo>
                    <a:pt x="39775" y="44326"/>
                  </a:lnTo>
                  <a:lnTo>
                    <a:pt x="13803" y="84784"/>
                  </a:lnTo>
                  <a:lnTo>
                    <a:pt x="913" y="133690"/>
                  </a:lnTo>
                  <a:lnTo>
                    <a:pt x="0" y="151339"/>
                  </a:lnTo>
                  <a:lnTo>
                    <a:pt x="0" y="2043088"/>
                  </a:lnTo>
                  <a:lnTo>
                    <a:pt x="1003236" y="2043088"/>
                  </a:lnTo>
                  <a:lnTo>
                    <a:pt x="1003236" y="151339"/>
                  </a:lnTo>
                  <a:lnTo>
                    <a:pt x="995318" y="100299"/>
                  </a:lnTo>
                  <a:lnTo>
                    <a:pt x="973400" y="56684"/>
                  </a:lnTo>
                  <a:lnTo>
                    <a:pt x="940235" y="23561"/>
                  </a:lnTo>
                  <a:lnTo>
                    <a:pt x="898571" y="3996"/>
                  </a:lnTo>
                  <a:lnTo>
                    <a:pt x="867433" y="0"/>
                  </a:lnTo>
                  <a:close/>
                </a:path>
              </a:pathLst>
            </a:custGeom>
            <a:ln w="28575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650861" y="1127916"/>
              <a:ext cx="2123440" cy="870585"/>
            </a:xfrm>
            <a:custGeom>
              <a:avLst/>
              <a:gdLst/>
              <a:ahLst/>
              <a:cxnLst/>
              <a:rect l="l" t="t" r="r" b="b"/>
              <a:pathLst>
                <a:path w="2123440" h="870585">
                  <a:moveTo>
                    <a:pt x="2121915" y="0"/>
                  </a:moveTo>
                  <a:lnTo>
                    <a:pt x="2123036" y="139993"/>
                  </a:lnTo>
                  <a:lnTo>
                    <a:pt x="2110856" y="190371"/>
                  </a:lnTo>
                  <a:lnTo>
                    <a:pt x="2078112" y="231243"/>
                  </a:lnTo>
                  <a:lnTo>
                    <a:pt x="2031766" y="253921"/>
                  </a:lnTo>
                  <a:lnTo>
                    <a:pt x="88347" y="662456"/>
                  </a:lnTo>
                  <a:lnTo>
                    <a:pt x="72466" y="667257"/>
                  </a:lnTo>
                  <a:lnTo>
                    <a:pt x="31425" y="695778"/>
                  </a:lnTo>
                  <a:lnTo>
                    <a:pt x="5526" y="738986"/>
                  </a:lnTo>
                  <a:lnTo>
                    <a:pt x="0" y="771833"/>
                  </a:lnTo>
                  <a:lnTo>
                    <a:pt x="0" y="870204"/>
                  </a:lnTo>
                </a:path>
              </a:pathLst>
            </a:custGeom>
            <a:ln w="28575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" name="object 6"/>
          <p:cNvSpPr/>
          <p:nvPr/>
        </p:nvSpPr>
        <p:spPr>
          <a:xfrm>
            <a:off x="5380737" y="1129732"/>
            <a:ext cx="2123440" cy="868680"/>
          </a:xfrm>
          <a:custGeom>
            <a:avLst/>
            <a:gdLst/>
            <a:ahLst/>
            <a:cxnLst/>
            <a:rect l="l" t="t" r="r" b="b"/>
            <a:pathLst>
              <a:path w="2123440" h="868680">
                <a:moveTo>
                  <a:pt x="1120" y="0"/>
                </a:moveTo>
                <a:lnTo>
                  <a:pt x="0" y="139993"/>
                </a:lnTo>
                <a:lnTo>
                  <a:pt x="12179" y="190371"/>
                </a:lnTo>
                <a:lnTo>
                  <a:pt x="44921" y="231243"/>
                </a:lnTo>
                <a:lnTo>
                  <a:pt x="91265" y="253921"/>
                </a:lnTo>
                <a:lnTo>
                  <a:pt x="2038369" y="663231"/>
                </a:lnTo>
                <a:lnTo>
                  <a:pt x="2053588" y="667832"/>
                </a:lnTo>
                <a:lnTo>
                  <a:pt x="2092919" y="695163"/>
                </a:lnTo>
                <a:lnTo>
                  <a:pt x="2117738" y="736570"/>
                </a:lnTo>
                <a:lnTo>
                  <a:pt x="2123036" y="768049"/>
                </a:lnTo>
                <a:lnTo>
                  <a:pt x="2123036" y="868387"/>
                </a:lnTo>
              </a:path>
            </a:pathLst>
          </a:custGeom>
          <a:ln w="2857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818526" y="1332224"/>
            <a:ext cx="1259205" cy="666115"/>
          </a:xfrm>
          <a:custGeom>
            <a:avLst/>
            <a:gdLst/>
            <a:ahLst/>
            <a:cxnLst/>
            <a:rect l="l" t="t" r="r" b="b"/>
            <a:pathLst>
              <a:path w="1259204" h="666114">
                <a:moveTo>
                  <a:pt x="1257919" y="0"/>
                </a:moveTo>
                <a:lnTo>
                  <a:pt x="1259122" y="134317"/>
                </a:lnTo>
                <a:lnTo>
                  <a:pt x="1243377" y="185068"/>
                </a:lnTo>
                <a:lnTo>
                  <a:pt x="1203059" y="219996"/>
                </a:lnTo>
                <a:lnTo>
                  <a:pt x="73598" y="461136"/>
                </a:lnTo>
                <a:lnTo>
                  <a:pt x="56722" y="466708"/>
                </a:lnTo>
                <a:lnTo>
                  <a:pt x="16168" y="501639"/>
                </a:lnTo>
                <a:lnTo>
                  <a:pt x="0" y="552391"/>
                </a:lnTo>
                <a:lnTo>
                  <a:pt x="0" y="665895"/>
                </a:lnTo>
              </a:path>
            </a:pathLst>
          </a:custGeom>
          <a:ln w="2857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76915" y="1309450"/>
            <a:ext cx="1259205" cy="688975"/>
          </a:xfrm>
          <a:custGeom>
            <a:avLst/>
            <a:gdLst/>
            <a:ahLst/>
            <a:cxnLst/>
            <a:rect l="l" t="t" r="r" b="b"/>
            <a:pathLst>
              <a:path w="1259204" h="688975">
                <a:moveTo>
                  <a:pt x="1274" y="0"/>
                </a:moveTo>
                <a:lnTo>
                  <a:pt x="0" y="158910"/>
                </a:lnTo>
                <a:lnTo>
                  <a:pt x="15789" y="209659"/>
                </a:lnTo>
                <a:lnTo>
                  <a:pt x="56133" y="244589"/>
                </a:lnTo>
                <a:lnTo>
                  <a:pt x="1185596" y="485728"/>
                </a:lnTo>
                <a:lnTo>
                  <a:pt x="1202471" y="491301"/>
                </a:lnTo>
                <a:lnTo>
                  <a:pt x="1243026" y="526231"/>
                </a:lnTo>
                <a:lnTo>
                  <a:pt x="1259194" y="576983"/>
                </a:lnTo>
                <a:lnTo>
                  <a:pt x="1259194" y="688668"/>
                </a:lnTo>
              </a:path>
            </a:pathLst>
          </a:custGeom>
          <a:ln w="2857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986190" y="1415536"/>
            <a:ext cx="427355" cy="582930"/>
          </a:xfrm>
          <a:custGeom>
            <a:avLst/>
            <a:gdLst/>
            <a:ahLst/>
            <a:cxnLst/>
            <a:rect l="l" t="t" r="r" b="b"/>
            <a:pathLst>
              <a:path w="427354" h="582930">
                <a:moveTo>
                  <a:pt x="425886" y="0"/>
                </a:moveTo>
                <a:lnTo>
                  <a:pt x="427312" y="177824"/>
                </a:lnTo>
                <a:lnTo>
                  <a:pt x="412435" y="224474"/>
                </a:lnTo>
                <a:lnTo>
                  <a:pt x="375878" y="256835"/>
                </a:lnTo>
                <a:lnTo>
                  <a:pt x="51888" y="395817"/>
                </a:lnTo>
                <a:lnTo>
                  <a:pt x="38095" y="403761"/>
                </a:lnTo>
                <a:lnTo>
                  <a:pt x="7084" y="443144"/>
                </a:lnTo>
                <a:lnTo>
                  <a:pt x="0" y="474828"/>
                </a:lnTo>
                <a:lnTo>
                  <a:pt x="0" y="582582"/>
                </a:lnTo>
              </a:path>
            </a:pathLst>
          </a:custGeom>
          <a:ln w="28575">
            <a:solidFill>
              <a:srgbClr val="333333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10" name="object 10"/>
          <p:cNvGrpSpPr/>
          <p:nvPr/>
        </p:nvGrpSpPr>
        <p:grpSpPr>
          <a:xfrm>
            <a:off x="3434081" y="-1"/>
            <a:ext cx="2341245" cy="4125595"/>
            <a:chOff x="3434081" y="-1"/>
            <a:chExt cx="2341245" cy="4125595"/>
          </a:xfrm>
        </p:grpSpPr>
        <p:sp>
          <p:nvSpPr>
            <p:cNvPr id="11" name="object 11"/>
            <p:cNvSpPr/>
            <p:nvPr/>
          </p:nvSpPr>
          <p:spPr>
            <a:xfrm>
              <a:off x="4741132" y="1417355"/>
              <a:ext cx="427355" cy="581025"/>
            </a:xfrm>
            <a:custGeom>
              <a:avLst/>
              <a:gdLst/>
              <a:ahLst/>
              <a:cxnLst/>
              <a:rect l="l" t="t" r="r" b="b"/>
              <a:pathLst>
                <a:path w="427354" h="581025">
                  <a:moveTo>
                    <a:pt x="1425" y="0"/>
                  </a:moveTo>
                  <a:lnTo>
                    <a:pt x="0" y="177824"/>
                  </a:lnTo>
                  <a:lnTo>
                    <a:pt x="14876" y="224474"/>
                  </a:lnTo>
                  <a:lnTo>
                    <a:pt x="51433" y="256834"/>
                  </a:lnTo>
                  <a:lnTo>
                    <a:pt x="375423" y="395817"/>
                  </a:lnTo>
                  <a:lnTo>
                    <a:pt x="389217" y="403761"/>
                  </a:lnTo>
                  <a:lnTo>
                    <a:pt x="420227" y="443144"/>
                  </a:lnTo>
                  <a:lnTo>
                    <a:pt x="427312" y="474828"/>
                  </a:lnTo>
                  <a:lnTo>
                    <a:pt x="427312" y="580765"/>
                  </a:lnTo>
                </a:path>
              </a:pathLst>
            </a:custGeom>
            <a:ln w="28575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3434081" y="1969"/>
              <a:ext cx="2341245" cy="1538605"/>
            </a:xfrm>
            <a:custGeom>
              <a:avLst/>
              <a:gdLst/>
              <a:ahLst/>
              <a:cxnLst/>
              <a:rect l="l" t="t" r="r" b="b"/>
              <a:pathLst>
                <a:path w="2341245" h="1538605">
                  <a:moveTo>
                    <a:pt x="2284770" y="0"/>
                  </a:moveTo>
                  <a:lnTo>
                    <a:pt x="56478" y="0"/>
                  </a:lnTo>
                  <a:lnTo>
                    <a:pt x="52628" y="10581"/>
                  </a:lnTo>
                  <a:lnTo>
                    <a:pt x="38943" y="58417"/>
                  </a:lnTo>
                  <a:lnTo>
                    <a:pt x="27237" y="107064"/>
                  </a:lnTo>
                  <a:lnTo>
                    <a:pt x="17555" y="156473"/>
                  </a:lnTo>
                  <a:lnTo>
                    <a:pt x="9944" y="206598"/>
                  </a:lnTo>
                  <a:lnTo>
                    <a:pt x="4450" y="257394"/>
                  </a:lnTo>
                  <a:lnTo>
                    <a:pt x="1120" y="308813"/>
                  </a:lnTo>
                  <a:lnTo>
                    <a:pt x="0" y="360809"/>
                  </a:lnTo>
                  <a:lnTo>
                    <a:pt x="976" y="409356"/>
                  </a:lnTo>
                  <a:lnTo>
                    <a:pt x="3880" y="457403"/>
                  </a:lnTo>
                  <a:lnTo>
                    <a:pt x="8674" y="504913"/>
                  </a:lnTo>
                  <a:lnTo>
                    <a:pt x="15321" y="551847"/>
                  </a:lnTo>
                  <a:lnTo>
                    <a:pt x="23782" y="598168"/>
                  </a:lnTo>
                  <a:lnTo>
                    <a:pt x="34021" y="643837"/>
                  </a:lnTo>
                  <a:lnTo>
                    <a:pt x="45999" y="688817"/>
                  </a:lnTo>
                  <a:lnTo>
                    <a:pt x="59679" y="733070"/>
                  </a:lnTo>
                  <a:lnTo>
                    <a:pt x="75023" y="776559"/>
                  </a:lnTo>
                  <a:lnTo>
                    <a:pt x="91993" y="819244"/>
                  </a:lnTo>
                  <a:lnTo>
                    <a:pt x="110552" y="861089"/>
                  </a:lnTo>
                  <a:lnTo>
                    <a:pt x="130662" y="902055"/>
                  </a:lnTo>
                  <a:lnTo>
                    <a:pt x="152286" y="942104"/>
                  </a:lnTo>
                  <a:lnTo>
                    <a:pt x="175386" y="981200"/>
                  </a:lnTo>
                  <a:lnTo>
                    <a:pt x="199924" y="1019303"/>
                  </a:lnTo>
                  <a:lnTo>
                    <a:pt x="225862" y="1056375"/>
                  </a:lnTo>
                  <a:lnTo>
                    <a:pt x="253163" y="1092380"/>
                  </a:lnTo>
                  <a:lnTo>
                    <a:pt x="281790" y="1127279"/>
                  </a:lnTo>
                  <a:lnTo>
                    <a:pt x="311703" y="1161034"/>
                  </a:lnTo>
                  <a:lnTo>
                    <a:pt x="342867" y="1193607"/>
                  </a:lnTo>
                  <a:lnTo>
                    <a:pt x="375243" y="1224960"/>
                  </a:lnTo>
                  <a:lnTo>
                    <a:pt x="408794" y="1255056"/>
                  </a:lnTo>
                  <a:lnTo>
                    <a:pt x="443481" y="1283857"/>
                  </a:lnTo>
                  <a:lnTo>
                    <a:pt x="479268" y="1311325"/>
                  </a:lnTo>
                  <a:lnTo>
                    <a:pt x="516116" y="1337421"/>
                  </a:lnTo>
                  <a:lnTo>
                    <a:pt x="553989" y="1362108"/>
                  </a:lnTo>
                  <a:lnTo>
                    <a:pt x="592847" y="1385348"/>
                  </a:lnTo>
                  <a:lnTo>
                    <a:pt x="632654" y="1407104"/>
                  </a:lnTo>
                  <a:lnTo>
                    <a:pt x="673372" y="1427337"/>
                  </a:lnTo>
                  <a:lnTo>
                    <a:pt x="714964" y="1446009"/>
                  </a:lnTo>
                  <a:lnTo>
                    <a:pt x="757391" y="1463083"/>
                  </a:lnTo>
                  <a:lnTo>
                    <a:pt x="800616" y="1478520"/>
                  </a:lnTo>
                  <a:lnTo>
                    <a:pt x="844601" y="1492283"/>
                  </a:lnTo>
                  <a:lnTo>
                    <a:pt x="889309" y="1504334"/>
                  </a:lnTo>
                  <a:lnTo>
                    <a:pt x="934702" y="1514635"/>
                  </a:lnTo>
                  <a:lnTo>
                    <a:pt x="980742" y="1523148"/>
                  </a:lnTo>
                  <a:lnTo>
                    <a:pt x="1027392" y="1529835"/>
                  </a:lnTo>
                  <a:lnTo>
                    <a:pt x="1074614" y="1534658"/>
                  </a:lnTo>
                  <a:lnTo>
                    <a:pt x="1122370" y="1537580"/>
                  </a:lnTo>
                  <a:lnTo>
                    <a:pt x="1170623" y="1538563"/>
                  </a:lnTo>
                  <a:lnTo>
                    <a:pt x="1218876" y="1537580"/>
                  </a:lnTo>
                  <a:lnTo>
                    <a:pt x="1266633" y="1534658"/>
                  </a:lnTo>
                  <a:lnTo>
                    <a:pt x="1313855" y="1529835"/>
                  </a:lnTo>
                  <a:lnTo>
                    <a:pt x="1360505" y="1523148"/>
                  </a:lnTo>
                  <a:lnTo>
                    <a:pt x="1406545" y="1514635"/>
                  </a:lnTo>
                  <a:lnTo>
                    <a:pt x="1451938" y="1504334"/>
                  </a:lnTo>
                  <a:lnTo>
                    <a:pt x="1496646" y="1492283"/>
                  </a:lnTo>
                  <a:lnTo>
                    <a:pt x="1540632" y="1478520"/>
                  </a:lnTo>
                  <a:lnTo>
                    <a:pt x="1583857" y="1463083"/>
                  </a:lnTo>
                  <a:lnTo>
                    <a:pt x="1626284" y="1446009"/>
                  </a:lnTo>
                  <a:lnTo>
                    <a:pt x="1667875" y="1427337"/>
                  </a:lnTo>
                  <a:lnTo>
                    <a:pt x="1708593" y="1407104"/>
                  </a:lnTo>
                  <a:lnTo>
                    <a:pt x="1748400" y="1385348"/>
                  </a:lnTo>
                  <a:lnTo>
                    <a:pt x="1787259" y="1362108"/>
                  </a:lnTo>
                  <a:lnTo>
                    <a:pt x="1825131" y="1337421"/>
                  </a:lnTo>
                  <a:lnTo>
                    <a:pt x="1861979" y="1311325"/>
                  </a:lnTo>
                  <a:lnTo>
                    <a:pt x="1897766" y="1283857"/>
                  </a:lnTo>
                  <a:lnTo>
                    <a:pt x="1932454" y="1255056"/>
                  </a:lnTo>
                  <a:lnTo>
                    <a:pt x="1966004" y="1224960"/>
                  </a:lnTo>
                  <a:lnTo>
                    <a:pt x="1998380" y="1193607"/>
                  </a:lnTo>
                  <a:lnTo>
                    <a:pt x="2029544" y="1161034"/>
                  </a:lnTo>
                  <a:lnTo>
                    <a:pt x="2059458" y="1127279"/>
                  </a:lnTo>
                  <a:lnTo>
                    <a:pt x="2088085" y="1092380"/>
                  </a:lnTo>
                  <a:lnTo>
                    <a:pt x="2115386" y="1056375"/>
                  </a:lnTo>
                  <a:lnTo>
                    <a:pt x="2141324" y="1019303"/>
                  </a:lnTo>
                  <a:lnTo>
                    <a:pt x="2165862" y="981200"/>
                  </a:lnTo>
                  <a:lnTo>
                    <a:pt x="2188962" y="942104"/>
                  </a:lnTo>
                  <a:lnTo>
                    <a:pt x="2210585" y="902055"/>
                  </a:lnTo>
                  <a:lnTo>
                    <a:pt x="2230696" y="861089"/>
                  </a:lnTo>
                  <a:lnTo>
                    <a:pt x="2249255" y="819244"/>
                  </a:lnTo>
                  <a:lnTo>
                    <a:pt x="2266225" y="776559"/>
                  </a:lnTo>
                  <a:lnTo>
                    <a:pt x="2281569" y="733070"/>
                  </a:lnTo>
                  <a:lnTo>
                    <a:pt x="2295249" y="688817"/>
                  </a:lnTo>
                  <a:lnTo>
                    <a:pt x="2307227" y="643837"/>
                  </a:lnTo>
                  <a:lnTo>
                    <a:pt x="2317465" y="598168"/>
                  </a:lnTo>
                  <a:lnTo>
                    <a:pt x="2325927" y="551847"/>
                  </a:lnTo>
                  <a:lnTo>
                    <a:pt x="2332573" y="504913"/>
                  </a:lnTo>
                  <a:lnTo>
                    <a:pt x="2337368" y="457403"/>
                  </a:lnTo>
                  <a:lnTo>
                    <a:pt x="2340272" y="409356"/>
                  </a:lnTo>
                  <a:lnTo>
                    <a:pt x="2341248" y="360809"/>
                  </a:lnTo>
                  <a:lnTo>
                    <a:pt x="2340128" y="308813"/>
                  </a:lnTo>
                  <a:lnTo>
                    <a:pt x="2336798" y="257394"/>
                  </a:lnTo>
                  <a:lnTo>
                    <a:pt x="2331304" y="206598"/>
                  </a:lnTo>
                  <a:lnTo>
                    <a:pt x="2323693" y="156473"/>
                  </a:lnTo>
                  <a:lnTo>
                    <a:pt x="2314011" y="107064"/>
                  </a:lnTo>
                  <a:lnTo>
                    <a:pt x="2302304" y="58417"/>
                  </a:lnTo>
                  <a:lnTo>
                    <a:pt x="2288618" y="10581"/>
                  </a:lnTo>
                  <a:lnTo>
                    <a:pt x="2284770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3" name="object 13"/>
            <p:cNvSpPr/>
            <p:nvPr/>
          </p:nvSpPr>
          <p:spPr>
            <a:xfrm>
              <a:off x="3434081" y="-1"/>
              <a:ext cx="2341245" cy="1538605"/>
            </a:xfrm>
            <a:custGeom>
              <a:avLst/>
              <a:gdLst/>
              <a:ahLst/>
              <a:cxnLst/>
              <a:rect l="l" t="t" r="r" b="b"/>
              <a:pathLst>
                <a:path w="2341245" h="1538605">
                  <a:moveTo>
                    <a:pt x="2284770" y="0"/>
                  </a:moveTo>
                  <a:lnTo>
                    <a:pt x="56478" y="0"/>
                  </a:lnTo>
                  <a:lnTo>
                    <a:pt x="52628" y="10581"/>
                  </a:lnTo>
                  <a:lnTo>
                    <a:pt x="38943" y="58417"/>
                  </a:lnTo>
                  <a:lnTo>
                    <a:pt x="27237" y="107064"/>
                  </a:lnTo>
                  <a:lnTo>
                    <a:pt x="17555" y="156473"/>
                  </a:lnTo>
                  <a:lnTo>
                    <a:pt x="9944" y="206598"/>
                  </a:lnTo>
                  <a:lnTo>
                    <a:pt x="4450" y="257394"/>
                  </a:lnTo>
                  <a:lnTo>
                    <a:pt x="1120" y="308813"/>
                  </a:lnTo>
                  <a:lnTo>
                    <a:pt x="0" y="360809"/>
                  </a:lnTo>
                  <a:lnTo>
                    <a:pt x="976" y="409356"/>
                  </a:lnTo>
                  <a:lnTo>
                    <a:pt x="3880" y="457403"/>
                  </a:lnTo>
                  <a:lnTo>
                    <a:pt x="8674" y="504913"/>
                  </a:lnTo>
                  <a:lnTo>
                    <a:pt x="15321" y="551847"/>
                  </a:lnTo>
                  <a:lnTo>
                    <a:pt x="23782" y="598168"/>
                  </a:lnTo>
                  <a:lnTo>
                    <a:pt x="34021" y="643837"/>
                  </a:lnTo>
                  <a:lnTo>
                    <a:pt x="45999" y="688817"/>
                  </a:lnTo>
                  <a:lnTo>
                    <a:pt x="59679" y="733070"/>
                  </a:lnTo>
                  <a:lnTo>
                    <a:pt x="75023" y="776559"/>
                  </a:lnTo>
                  <a:lnTo>
                    <a:pt x="91993" y="819244"/>
                  </a:lnTo>
                  <a:lnTo>
                    <a:pt x="110552" y="861089"/>
                  </a:lnTo>
                  <a:lnTo>
                    <a:pt x="130662" y="902055"/>
                  </a:lnTo>
                  <a:lnTo>
                    <a:pt x="152286" y="942104"/>
                  </a:lnTo>
                  <a:lnTo>
                    <a:pt x="175386" y="981200"/>
                  </a:lnTo>
                  <a:lnTo>
                    <a:pt x="199924" y="1019303"/>
                  </a:lnTo>
                  <a:lnTo>
                    <a:pt x="225862" y="1056375"/>
                  </a:lnTo>
                  <a:lnTo>
                    <a:pt x="253163" y="1092380"/>
                  </a:lnTo>
                  <a:lnTo>
                    <a:pt x="281790" y="1127279"/>
                  </a:lnTo>
                  <a:lnTo>
                    <a:pt x="311703" y="1161034"/>
                  </a:lnTo>
                  <a:lnTo>
                    <a:pt x="342867" y="1193607"/>
                  </a:lnTo>
                  <a:lnTo>
                    <a:pt x="375243" y="1224960"/>
                  </a:lnTo>
                  <a:lnTo>
                    <a:pt x="408794" y="1255056"/>
                  </a:lnTo>
                  <a:lnTo>
                    <a:pt x="443481" y="1283857"/>
                  </a:lnTo>
                  <a:lnTo>
                    <a:pt x="479268" y="1311325"/>
                  </a:lnTo>
                  <a:lnTo>
                    <a:pt x="516116" y="1337421"/>
                  </a:lnTo>
                  <a:lnTo>
                    <a:pt x="553989" y="1362108"/>
                  </a:lnTo>
                  <a:lnTo>
                    <a:pt x="592847" y="1385348"/>
                  </a:lnTo>
                  <a:lnTo>
                    <a:pt x="632654" y="1407104"/>
                  </a:lnTo>
                  <a:lnTo>
                    <a:pt x="673372" y="1427337"/>
                  </a:lnTo>
                  <a:lnTo>
                    <a:pt x="714964" y="1446009"/>
                  </a:lnTo>
                  <a:lnTo>
                    <a:pt x="757391" y="1463083"/>
                  </a:lnTo>
                  <a:lnTo>
                    <a:pt x="800616" y="1478520"/>
                  </a:lnTo>
                  <a:lnTo>
                    <a:pt x="844601" y="1492283"/>
                  </a:lnTo>
                  <a:lnTo>
                    <a:pt x="889309" y="1504334"/>
                  </a:lnTo>
                  <a:lnTo>
                    <a:pt x="934702" y="1514635"/>
                  </a:lnTo>
                  <a:lnTo>
                    <a:pt x="980742" y="1523148"/>
                  </a:lnTo>
                  <a:lnTo>
                    <a:pt x="1027392" y="1529835"/>
                  </a:lnTo>
                  <a:lnTo>
                    <a:pt x="1074614" y="1534658"/>
                  </a:lnTo>
                  <a:lnTo>
                    <a:pt x="1122370" y="1537580"/>
                  </a:lnTo>
                  <a:lnTo>
                    <a:pt x="1170623" y="1538563"/>
                  </a:lnTo>
                  <a:lnTo>
                    <a:pt x="1218876" y="1537580"/>
                  </a:lnTo>
                  <a:lnTo>
                    <a:pt x="1266633" y="1534658"/>
                  </a:lnTo>
                  <a:lnTo>
                    <a:pt x="1313855" y="1529835"/>
                  </a:lnTo>
                  <a:lnTo>
                    <a:pt x="1360505" y="1523148"/>
                  </a:lnTo>
                  <a:lnTo>
                    <a:pt x="1406545" y="1514635"/>
                  </a:lnTo>
                  <a:lnTo>
                    <a:pt x="1451938" y="1504334"/>
                  </a:lnTo>
                  <a:lnTo>
                    <a:pt x="1496646" y="1492283"/>
                  </a:lnTo>
                  <a:lnTo>
                    <a:pt x="1540632" y="1478520"/>
                  </a:lnTo>
                  <a:lnTo>
                    <a:pt x="1583857" y="1463083"/>
                  </a:lnTo>
                  <a:lnTo>
                    <a:pt x="1626284" y="1446009"/>
                  </a:lnTo>
                  <a:lnTo>
                    <a:pt x="1667875" y="1427337"/>
                  </a:lnTo>
                  <a:lnTo>
                    <a:pt x="1708593" y="1407104"/>
                  </a:lnTo>
                  <a:lnTo>
                    <a:pt x="1748400" y="1385348"/>
                  </a:lnTo>
                  <a:lnTo>
                    <a:pt x="1787259" y="1362108"/>
                  </a:lnTo>
                  <a:lnTo>
                    <a:pt x="1825131" y="1337421"/>
                  </a:lnTo>
                  <a:lnTo>
                    <a:pt x="1861979" y="1311325"/>
                  </a:lnTo>
                  <a:lnTo>
                    <a:pt x="1897766" y="1283857"/>
                  </a:lnTo>
                  <a:lnTo>
                    <a:pt x="1932454" y="1255056"/>
                  </a:lnTo>
                  <a:lnTo>
                    <a:pt x="1966004" y="1224960"/>
                  </a:lnTo>
                  <a:lnTo>
                    <a:pt x="1998380" y="1193607"/>
                  </a:lnTo>
                  <a:lnTo>
                    <a:pt x="2029544" y="1161034"/>
                  </a:lnTo>
                  <a:lnTo>
                    <a:pt x="2059458" y="1127279"/>
                  </a:lnTo>
                  <a:lnTo>
                    <a:pt x="2088085" y="1092380"/>
                  </a:lnTo>
                  <a:lnTo>
                    <a:pt x="2115386" y="1056375"/>
                  </a:lnTo>
                  <a:lnTo>
                    <a:pt x="2141324" y="1019303"/>
                  </a:lnTo>
                  <a:lnTo>
                    <a:pt x="2165862" y="981200"/>
                  </a:lnTo>
                  <a:lnTo>
                    <a:pt x="2188962" y="942104"/>
                  </a:lnTo>
                  <a:lnTo>
                    <a:pt x="2210585" y="902055"/>
                  </a:lnTo>
                  <a:lnTo>
                    <a:pt x="2230696" y="861089"/>
                  </a:lnTo>
                  <a:lnTo>
                    <a:pt x="2249255" y="819244"/>
                  </a:lnTo>
                  <a:lnTo>
                    <a:pt x="2266225" y="776559"/>
                  </a:lnTo>
                  <a:lnTo>
                    <a:pt x="2281569" y="733070"/>
                  </a:lnTo>
                  <a:lnTo>
                    <a:pt x="2295249" y="688817"/>
                  </a:lnTo>
                  <a:lnTo>
                    <a:pt x="2307227" y="643837"/>
                  </a:lnTo>
                  <a:lnTo>
                    <a:pt x="2317465" y="598168"/>
                  </a:lnTo>
                  <a:lnTo>
                    <a:pt x="2325927" y="551847"/>
                  </a:lnTo>
                  <a:lnTo>
                    <a:pt x="2332573" y="504913"/>
                  </a:lnTo>
                  <a:lnTo>
                    <a:pt x="2337368" y="457403"/>
                  </a:lnTo>
                  <a:lnTo>
                    <a:pt x="2340272" y="409356"/>
                  </a:lnTo>
                  <a:lnTo>
                    <a:pt x="2341248" y="360809"/>
                  </a:lnTo>
                  <a:lnTo>
                    <a:pt x="2340128" y="308813"/>
                  </a:lnTo>
                  <a:lnTo>
                    <a:pt x="2336798" y="257394"/>
                  </a:lnTo>
                  <a:lnTo>
                    <a:pt x="2331304" y="206598"/>
                  </a:lnTo>
                  <a:lnTo>
                    <a:pt x="2323693" y="156473"/>
                  </a:lnTo>
                  <a:lnTo>
                    <a:pt x="2314011" y="107064"/>
                  </a:lnTo>
                  <a:lnTo>
                    <a:pt x="2302304" y="58417"/>
                  </a:lnTo>
                  <a:lnTo>
                    <a:pt x="2288618" y="10581"/>
                  </a:lnTo>
                  <a:lnTo>
                    <a:pt x="2284770" y="0"/>
                  </a:lnTo>
                  <a:close/>
                </a:path>
              </a:pathLst>
            </a:custGeom>
            <a:solidFill>
              <a:srgbClr val="9519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4" name="object 14"/>
            <p:cNvSpPr/>
            <p:nvPr/>
          </p:nvSpPr>
          <p:spPr>
            <a:xfrm>
              <a:off x="3505886" y="2067900"/>
              <a:ext cx="1003300" cy="2043430"/>
            </a:xfrm>
            <a:custGeom>
              <a:avLst/>
              <a:gdLst/>
              <a:ahLst/>
              <a:cxnLst/>
              <a:rect l="l" t="t" r="r" b="b"/>
              <a:pathLst>
                <a:path w="1003300" h="2043429">
                  <a:moveTo>
                    <a:pt x="867433" y="0"/>
                  </a:moveTo>
                  <a:lnTo>
                    <a:pt x="135801" y="0"/>
                  </a:lnTo>
                  <a:lnTo>
                    <a:pt x="119964" y="1017"/>
                  </a:lnTo>
                  <a:lnTo>
                    <a:pt x="76079" y="15382"/>
                  </a:lnTo>
                  <a:lnTo>
                    <a:pt x="39775" y="44326"/>
                  </a:lnTo>
                  <a:lnTo>
                    <a:pt x="13803" y="84784"/>
                  </a:lnTo>
                  <a:lnTo>
                    <a:pt x="913" y="133690"/>
                  </a:lnTo>
                  <a:lnTo>
                    <a:pt x="0" y="151339"/>
                  </a:lnTo>
                  <a:lnTo>
                    <a:pt x="0" y="2043088"/>
                  </a:lnTo>
                  <a:lnTo>
                    <a:pt x="1003236" y="2043088"/>
                  </a:lnTo>
                  <a:lnTo>
                    <a:pt x="1003236" y="151339"/>
                  </a:lnTo>
                  <a:lnTo>
                    <a:pt x="995318" y="100299"/>
                  </a:lnTo>
                  <a:lnTo>
                    <a:pt x="973400" y="56684"/>
                  </a:lnTo>
                  <a:lnTo>
                    <a:pt x="940235" y="23561"/>
                  </a:lnTo>
                  <a:lnTo>
                    <a:pt x="898571" y="3996"/>
                  </a:lnTo>
                  <a:lnTo>
                    <a:pt x="867433" y="0"/>
                  </a:lnTo>
                  <a:close/>
                </a:path>
              </a:pathLst>
            </a:custGeom>
            <a:ln w="28575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5" name="object 1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664588" y="2775173"/>
              <a:ext cx="626705" cy="656929"/>
            </a:xfrm>
            <a:prstGeom prst="rect">
              <a:avLst/>
            </a:prstGeom>
          </p:spPr>
        </p:pic>
        <p:sp>
          <p:nvSpPr>
            <p:cNvPr id="16" name="object 16"/>
            <p:cNvSpPr/>
            <p:nvPr/>
          </p:nvSpPr>
          <p:spPr>
            <a:xfrm>
              <a:off x="3851643" y="3456990"/>
              <a:ext cx="261620" cy="115570"/>
            </a:xfrm>
            <a:custGeom>
              <a:avLst/>
              <a:gdLst/>
              <a:ahLst/>
              <a:cxnLst/>
              <a:rect l="l" t="t" r="r" b="b"/>
              <a:pathLst>
                <a:path w="261620" h="115570">
                  <a:moveTo>
                    <a:pt x="247675" y="93522"/>
                  </a:moveTo>
                  <a:lnTo>
                    <a:pt x="246024" y="84467"/>
                  </a:lnTo>
                  <a:lnTo>
                    <a:pt x="241122" y="77482"/>
                  </a:lnTo>
                  <a:lnTo>
                    <a:pt x="233400" y="72974"/>
                  </a:lnTo>
                  <a:lnTo>
                    <a:pt x="223278" y="71374"/>
                  </a:lnTo>
                  <a:lnTo>
                    <a:pt x="38277" y="71374"/>
                  </a:lnTo>
                  <a:lnTo>
                    <a:pt x="28130" y="72961"/>
                  </a:lnTo>
                  <a:lnTo>
                    <a:pt x="20396" y="77444"/>
                  </a:lnTo>
                  <a:lnTo>
                    <a:pt x="15481" y="84404"/>
                  </a:lnTo>
                  <a:lnTo>
                    <a:pt x="13804" y="93433"/>
                  </a:lnTo>
                  <a:lnTo>
                    <a:pt x="15621" y="102387"/>
                  </a:lnTo>
                  <a:lnTo>
                    <a:pt x="20612" y="109232"/>
                  </a:lnTo>
                  <a:lnTo>
                    <a:pt x="28422" y="113601"/>
                  </a:lnTo>
                  <a:lnTo>
                    <a:pt x="38658" y="115163"/>
                  </a:lnTo>
                  <a:lnTo>
                    <a:pt x="222745" y="115163"/>
                  </a:lnTo>
                  <a:lnTo>
                    <a:pt x="232994" y="113614"/>
                  </a:lnTo>
                  <a:lnTo>
                    <a:pt x="240830" y="109258"/>
                  </a:lnTo>
                  <a:lnTo>
                    <a:pt x="245846" y="102438"/>
                  </a:lnTo>
                  <a:lnTo>
                    <a:pt x="247675" y="93522"/>
                  </a:lnTo>
                  <a:close/>
                </a:path>
                <a:path w="261620" h="115570">
                  <a:moveTo>
                    <a:pt x="261404" y="21285"/>
                  </a:moveTo>
                  <a:lnTo>
                    <a:pt x="113042" y="0"/>
                  </a:lnTo>
                  <a:lnTo>
                    <a:pt x="23850" y="292"/>
                  </a:lnTo>
                  <a:lnTo>
                    <a:pt x="10515" y="4076"/>
                  </a:lnTo>
                  <a:lnTo>
                    <a:pt x="215" y="17106"/>
                  </a:lnTo>
                  <a:lnTo>
                    <a:pt x="0" y="23329"/>
                  </a:lnTo>
                  <a:lnTo>
                    <a:pt x="1739" y="29857"/>
                  </a:lnTo>
                  <a:lnTo>
                    <a:pt x="10134" y="40386"/>
                  </a:lnTo>
                  <a:lnTo>
                    <a:pt x="23114" y="43802"/>
                  </a:lnTo>
                  <a:lnTo>
                    <a:pt x="238074" y="43776"/>
                  </a:lnTo>
                  <a:lnTo>
                    <a:pt x="247637" y="42024"/>
                  </a:lnTo>
                  <a:lnTo>
                    <a:pt x="255079" y="37287"/>
                  </a:lnTo>
                  <a:lnTo>
                    <a:pt x="259854" y="30162"/>
                  </a:lnTo>
                  <a:lnTo>
                    <a:pt x="261404" y="21285"/>
                  </a:lnTo>
                  <a:close/>
                </a:path>
              </a:pathLst>
            </a:custGeom>
            <a:solidFill>
              <a:srgbClr val="38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13652" y="3595315"/>
              <a:ext cx="137966" cy="72483"/>
            </a:xfrm>
            <a:prstGeom prst="rect">
              <a:avLst/>
            </a:prstGeom>
          </p:spPr>
        </p:pic>
        <p:sp>
          <p:nvSpPr>
            <p:cNvPr id="18" name="object 18"/>
            <p:cNvSpPr/>
            <p:nvPr/>
          </p:nvSpPr>
          <p:spPr>
            <a:xfrm>
              <a:off x="3847682" y="1929946"/>
              <a:ext cx="281305" cy="283210"/>
            </a:xfrm>
            <a:custGeom>
              <a:avLst/>
              <a:gdLst/>
              <a:ahLst/>
              <a:cxnLst/>
              <a:rect l="l" t="t" r="r" b="b"/>
              <a:pathLst>
                <a:path w="281304" h="283210">
                  <a:moveTo>
                    <a:pt x="140534" y="0"/>
                  </a:moveTo>
                  <a:lnTo>
                    <a:pt x="96114" y="7208"/>
                  </a:lnTo>
                  <a:lnTo>
                    <a:pt x="57536" y="27280"/>
                  </a:lnTo>
                  <a:lnTo>
                    <a:pt x="27115" y="57887"/>
                  </a:lnTo>
                  <a:lnTo>
                    <a:pt x="7164" y="96700"/>
                  </a:lnTo>
                  <a:lnTo>
                    <a:pt x="0" y="141390"/>
                  </a:lnTo>
                  <a:lnTo>
                    <a:pt x="7164" y="186080"/>
                  </a:lnTo>
                  <a:lnTo>
                    <a:pt x="27115" y="224893"/>
                  </a:lnTo>
                  <a:lnTo>
                    <a:pt x="57536" y="255499"/>
                  </a:lnTo>
                  <a:lnTo>
                    <a:pt x="96114" y="275571"/>
                  </a:lnTo>
                  <a:lnTo>
                    <a:pt x="140534" y="282779"/>
                  </a:lnTo>
                  <a:lnTo>
                    <a:pt x="184953" y="275571"/>
                  </a:lnTo>
                  <a:lnTo>
                    <a:pt x="223531" y="255499"/>
                  </a:lnTo>
                  <a:lnTo>
                    <a:pt x="253952" y="224893"/>
                  </a:lnTo>
                  <a:lnTo>
                    <a:pt x="273903" y="186080"/>
                  </a:lnTo>
                  <a:lnTo>
                    <a:pt x="281067" y="141390"/>
                  </a:lnTo>
                  <a:lnTo>
                    <a:pt x="273903" y="96700"/>
                  </a:lnTo>
                  <a:lnTo>
                    <a:pt x="253952" y="57887"/>
                  </a:lnTo>
                  <a:lnTo>
                    <a:pt x="223531" y="27280"/>
                  </a:lnTo>
                  <a:lnTo>
                    <a:pt x="184953" y="7208"/>
                  </a:lnTo>
                  <a:lnTo>
                    <a:pt x="140534" y="0"/>
                  </a:lnTo>
                  <a:close/>
                </a:path>
              </a:pathLst>
            </a:custGeom>
            <a:solidFill>
              <a:srgbClr val="9519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9" name="object 19"/>
            <p:cNvSpPr/>
            <p:nvPr/>
          </p:nvSpPr>
          <p:spPr>
            <a:xfrm>
              <a:off x="3847682" y="1929946"/>
              <a:ext cx="281305" cy="283210"/>
            </a:xfrm>
            <a:custGeom>
              <a:avLst/>
              <a:gdLst/>
              <a:ahLst/>
              <a:cxnLst/>
              <a:rect l="l" t="t" r="r" b="b"/>
              <a:pathLst>
                <a:path w="281304" h="283210">
                  <a:moveTo>
                    <a:pt x="0" y="141389"/>
                  </a:moveTo>
                  <a:lnTo>
                    <a:pt x="7164" y="96699"/>
                  </a:lnTo>
                  <a:lnTo>
                    <a:pt x="27114" y="57886"/>
                  </a:lnTo>
                  <a:lnTo>
                    <a:pt x="57536" y="27279"/>
                  </a:lnTo>
                  <a:lnTo>
                    <a:pt x="96114" y="7208"/>
                  </a:lnTo>
                  <a:lnTo>
                    <a:pt x="140534" y="0"/>
                  </a:lnTo>
                  <a:lnTo>
                    <a:pt x="184953" y="7208"/>
                  </a:lnTo>
                  <a:lnTo>
                    <a:pt x="223531" y="27279"/>
                  </a:lnTo>
                  <a:lnTo>
                    <a:pt x="253953" y="57886"/>
                  </a:lnTo>
                  <a:lnTo>
                    <a:pt x="273903" y="96699"/>
                  </a:lnTo>
                  <a:lnTo>
                    <a:pt x="281068" y="141389"/>
                  </a:lnTo>
                  <a:lnTo>
                    <a:pt x="273903" y="186079"/>
                  </a:lnTo>
                  <a:lnTo>
                    <a:pt x="253953" y="224892"/>
                  </a:lnTo>
                  <a:lnTo>
                    <a:pt x="223531" y="255499"/>
                  </a:lnTo>
                  <a:lnTo>
                    <a:pt x="184953" y="275570"/>
                  </a:lnTo>
                  <a:lnTo>
                    <a:pt x="140534" y="282779"/>
                  </a:lnTo>
                  <a:lnTo>
                    <a:pt x="96114" y="275570"/>
                  </a:lnTo>
                  <a:lnTo>
                    <a:pt x="57536" y="255499"/>
                  </a:lnTo>
                  <a:lnTo>
                    <a:pt x="27114" y="224892"/>
                  </a:lnTo>
                  <a:lnTo>
                    <a:pt x="7164" y="186079"/>
                  </a:lnTo>
                  <a:lnTo>
                    <a:pt x="0" y="141389"/>
                  </a:lnTo>
                  <a:close/>
                </a:path>
              </a:pathLst>
            </a:custGeom>
            <a:ln w="28575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20" name="object 20"/>
          <p:cNvGrpSpPr/>
          <p:nvPr/>
        </p:nvGrpSpPr>
        <p:grpSpPr>
          <a:xfrm>
            <a:off x="1261151" y="2790921"/>
            <a:ext cx="749300" cy="766445"/>
            <a:chOff x="1261151" y="2790921"/>
            <a:chExt cx="749300" cy="766445"/>
          </a:xfrm>
        </p:grpSpPr>
        <p:sp>
          <p:nvSpPr>
            <p:cNvPr id="21" name="object 21"/>
            <p:cNvSpPr/>
            <p:nvPr/>
          </p:nvSpPr>
          <p:spPr>
            <a:xfrm>
              <a:off x="1440210" y="3080765"/>
              <a:ext cx="403860" cy="275590"/>
            </a:xfrm>
            <a:custGeom>
              <a:avLst/>
              <a:gdLst/>
              <a:ahLst/>
              <a:cxnLst/>
              <a:rect l="l" t="t" r="r" b="b"/>
              <a:pathLst>
                <a:path w="403860" h="275589">
                  <a:moveTo>
                    <a:pt x="299130" y="0"/>
                  </a:moveTo>
                  <a:lnTo>
                    <a:pt x="259229" y="14955"/>
                  </a:lnTo>
                  <a:lnTo>
                    <a:pt x="235299" y="46433"/>
                  </a:lnTo>
                  <a:lnTo>
                    <a:pt x="230700" y="77096"/>
                  </a:lnTo>
                  <a:lnTo>
                    <a:pt x="230159" y="80787"/>
                  </a:lnTo>
                  <a:lnTo>
                    <a:pt x="219118" y="89571"/>
                  </a:lnTo>
                  <a:lnTo>
                    <a:pt x="205858" y="108854"/>
                  </a:lnTo>
                  <a:lnTo>
                    <a:pt x="201740" y="120427"/>
                  </a:lnTo>
                  <a:lnTo>
                    <a:pt x="198116" y="109882"/>
                  </a:lnTo>
                  <a:lnTo>
                    <a:pt x="193169" y="100332"/>
                  </a:lnTo>
                  <a:lnTo>
                    <a:pt x="186687" y="91913"/>
                  </a:lnTo>
                  <a:lnTo>
                    <a:pt x="175634" y="82363"/>
                  </a:lnTo>
                  <a:lnTo>
                    <a:pt x="173799" y="79749"/>
                  </a:lnTo>
                  <a:lnTo>
                    <a:pt x="172825" y="76680"/>
                  </a:lnTo>
                  <a:lnTo>
                    <a:pt x="171376" y="58320"/>
                  </a:lnTo>
                  <a:lnTo>
                    <a:pt x="167305" y="44692"/>
                  </a:lnTo>
                  <a:lnTo>
                    <a:pt x="141094" y="12688"/>
                  </a:lnTo>
                  <a:lnTo>
                    <a:pt x="100486" y="471"/>
                  </a:lnTo>
                  <a:lnTo>
                    <a:pt x="85675" y="2128"/>
                  </a:lnTo>
                  <a:lnTo>
                    <a:pt x="48868" y="22623"/>
                  </a:lnTo>
                  <a:lnTo>
                    <a:pt x="29984" y="59824"/>
                  </a:lnTo>
                  <a:lnTo>
                    <a:pt x="28968" y="77483"/>
                  </a:lnTo>
                  <a:lnTo>
                    <a:pt x="28188" y="79870"/>
                  </a:lnTo>
                  <a:lnTo>
                    <a:pt x="26732" y="81878"/>
                  </a:lnTo>
                  <a:lnTo>
                    <a:pt x="14066" y="93195"/>
                  </a:lnTo>
                  <a:lnTo>
                    <a:pt x="6433" y="103833"/>
                  </a:lnTo>
                  <a:lnTo>
                    <a:pt x="1720" y="115639"/>
                  </a:lnTo>
                  <a:lnTo>
                    <a:pt x="0" y="128577"/>
                  </a:lnTo>
                  <a:lnTo>
                    <a:pt x="1337" y="142610"/>
                  </a:lnTo>
                  <a:lnTo>
                    <a:pt x="21231" y="176025"/>
                  </a:lnTo>
                  <a:lnTo>
                    <a:pt x="58761" y="188929"/>
                  </a:lnTo>
                  <a:lnTo>
                    <a:pt x="86821" y="188951"/>
                  </a:lnTo>
                  <a:lnTo>
                    <a:pt x="86821" y="275334"/>
                  </a:lnTo>
                  <a:lnTo>
                    <a:pt x="115755" y="275334"/>
                  </a:lnTo>
                  <a:lnTo>
                    <a:pt x="115755" y="188955"/>
                  </a:lnTo>
                  <a:lnTo>
                    <a:pt x="141972" y="188941"/>
                  </a:lnTo>
                  <a:lnTo>
                    <a:pt x="179515" y="176655"/>
                  </a:lnTo>
                  <a:lnTo>
                    <a:pt x="200660" y="142238"/>
                  </a:lnTo>
                  <a:lnTo>
                    <a:pt x="201663" y="141145"/>
                  </a:lnTo>
                  <a:lnTo>
                    <a:pt x="202778" y="141921"/>
                  </a:lnTo>
                  <a:lnTo>
                    <a:pt x="208469" y="156829"/>
                  </a:lnTo>
                  <a:lnTo>
                    <a:pt x="215821" y="168562"/>
                  </a:lnTo>
                  <a:lnTo>
                    <a:pt x="249450" y="187703"/>
                  </a:lnTo>
                  <a:lnTo>
                    <a:pt x="288419" y="188960"/>
                  </a:lnTo>
                  <a:lnTo>
                    <a:pt x="288419" y="275412"/>
                  </a:lnTo>
                  <a:lnTo>
                    <a:pt x="317356" y="275412"/>
                  </a:lnTo>
                  <a:lnTo>
                    <a:pt x="317356" y="188951"/>
                  </a:lnTo>
                  <a:lnTo>
                    <a:pt x="338245" y="188997"/>
                  </a:lnTo>
                  <a:lnTo>
                    <a:pt x="385465" y="173048"/>
                  </a:lnTo>
                  <a:lnTo>
                    <a:pt x="403543" y="133766"/>
                  </a:lnTo>
                  <a:lnTo>
                    <a:pt x="402484" y="119467"/>
                  </a:lnTo>
                  <a:lnTo>
                    <a:pt x="397814" y="105939"/>
                  </a:lnTo>
                  <a:lnTo>
                    <a:pt x="389708" y="93614"/>
                  </a:lnTo>
                  <a:lnTo>
                    <a:pt x="376885" y="81410"/>
                  </a:lnTo>
                  <a:lnTo>
                    <a:pt x="375714" y="79396"/>
                  </a:lnTo>
                  <a:lnTo>
                    <a:pt x="374939" y="77176"/>
                  </a:lnTo>
                  <a:lnTo>
                    <a:pt x="373385" y="58604"/>
                  </a:lnTo>
                  <a:lnTo>
                    <a:pt x="368881" y="43590"/>
                  </a:lnTo>
                  <a:lnTo>
                    <a:pt x="337884" y="9601"/>
                  </a:lnTo>
                  <a:lnTo>
                    <a:pt x="312421" y="434"/>
                  </a:lnTo>
                  <a:lnTo>
                    <a:pt x="299130" y="0"/>
                  </a:lnTo>
                  <a:close/>
                </a:path>
              </a:pathLst>
            </a:custGeom>
            <a:solidFill>
              <a:srgbClr val="9519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2" name="object 22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1151" y="3327440"/>
              <a:ext cx="228382" cy="229782"/>
            </a:xfrm>
            <a:prstGeom prst="rect">
              <a:avLst/>
            </a:prstGeom>
          </p:spPr>
        </p:pic>
        <p:pic>
          <p:nvPicPr>
            <p:cNvPr id="23" name="object 23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781613" y="3314556"/>
              <a:ext cx="228693" cy="230080"/>
            </a:xfrm>
            <a:prstGeom prst="rect">
              <a:avLst/>
            </a:prstGeom>
          </p:spPr>
        </p:pic>
        <p:sp>
          <p:nvSpPr>
            <p:cNvPr id="24" name="object 24"/>
            <p:cNvSpPr/>
            <p:nvPr/>
          </p:nvSpPr>
          <p:spPr>
            <a:xfrm>
              <a:off x="1328585" y="2961360"/>
              <a:ext cx="597535" cy="541020"/>
            </a:xfrm>
            <a:custGeom>
              <a:avLst/>
              <a:gdLst/>
              <a:ahLst/>
              <a:cxnLst/>
              <a:rect l="l" t="t" r="r" b="b"/>
              <a:pathLst>
                <a:path w="597535" h="541020">
                  <a:moveTo>
                    <a:pt x="27419" y="263309"/>
                  </a:moveTo>
                  <a:lnTo>
                    <a:pt x="25171" y="239014"/>
                  </a:lnTo>
                  <a:lnTo>
                    <a:pt x="0" y="240347"/>
                  </a:lnTo>
                  <a:lnTo>
                    <a:pt x="2184" y="266611"/>
                  </a:lnTo>
                  <a:lnTo>
                    <a:pt x="27419" y="263309"/>
                  </a:lnTo>
                  <a:close/>
                </a:path>
                <a:path w="597535" h="541020">
                  <a:moveTo>
                    <a:pt x="36868" y="142163"/>
                  </a:moveTo>
                  <a:lnTo>
                    <a:pt x="12547" y="134950"/>
                  </a:lnTo>
                  <a:lnTo>
                    <a:pt x="6108" y="160769"/>
                  </a:lnTo>
                  <a:lnTo>
                    <a:pt x="30975" y="165696"/>
                  </a:lnTo>
                  <a:lnTo>
                    <a:pt x="36868" y="142163"/>
                  </a:lnTo>
                  <a:close/>
                </a:path>
                <a:path w="597535" h="541020">
                  <a:moveTo>
                    <a:pt x="79387" y="54444"/>
                  </a:moveTo>
                  <a:lnTo>
                    <a:pt x="58851" y="39585"/>
                  </a:lnTo>
                  <a:lnTo>
                    <a:pt x="44424" y="61887"/>
                  </a:lnTo>
                  <a:lnTo>
                    <a:pt x="66141" y="74917"/>
                  </a:lnTo>
                  <a:lnTo>
                    <a:pt x="79387" y="54444"/>
                  </a:lnTo>
                  <a:close/>
                </a:path>
                <a:path w="597535" h="541020">
                  <a:moveTo>
                    <a:pt x="106146" y="18161"/>
                  </a:moveTo>
                  <a:lnTo>
                    <a:pt x="88353" y="0"/>
                  </a:lnTo>
                  <a:lnTo>
                    <a:pt x="71272" y="18592"/>
                  </a:lnTo>
                  <a:lnTo>
                    <a:pt x="90576" y="35102"/>
                  </a:lnTo>
                  <a:lnTo>
                    <a:pt x="106146" y="18161"/>
                  </a:lnTo>
                  <a:close/>
                </a:path>
                <a:path w="597535" h="541020">
                  <a:moveTo>
                    <a:pt x="254254" y="515785"/>
                  </a:moveTo>
                  <a:lnTo>
                    <a:pt x="230568" y="511009"/>
                  </a:lnTo>
                  <a:lnTo>
                    <a:pt x="224485" y="535762"/>
                  </a:lnTo>
                  <a:lnTo>
                    <a:pt x="250444" y="540867"/>
                  </a:lnTo>
                  <a:lnTo>
                    <a:pt x="254254" y="515785"/>
                  </a:lnTo>
                  <a:close/>
                </a:path>
                <a:path w="597535" h="541020">
                  <a:moveTo>
                    <a:pt x="406895" y="526834"/>
                  </a:moveTo>
                  <a:lnTo>
                    <a:pt x="398335" y="502754"/>
                  </a:lnTo>
                  <a:lnTo>
                    <a:pt x="375221" y="510108"/>
                  </a:lnTo>
                  <a:lnTo>
                    <a:pt x="381698" y="534657"/>
                  </a:lnTo>
                  <a:lnTo>
                    <a:pt x="406895" y="526834"/>
                  </a:lnTo>
                  <a:close/>
                </a:path>
                <a:path w="597535" h="541020">
                  <a:moveTo>
                    <a:pt x="597420" y="103505"/>
                  </a:moveTo>
                  <a:lnTo>
                    <a:pt x="584619" y="80289"/>
                  </a:lnTo>
                  <a:lnTo>
                    <a:pt x="563016" y="93611"/>
                  </a:lnTo>
                  <a:lnTo>
                    <a:pt x="574827" y="114947"/>
                  </a:lnTo>
                  <a:lnTo>
                    <a:pt x="597420" y="103505"/>
                  </a:lnTo>
                  <a:close/>
                </a:path>
              </a:pathLst>
            </a:custGeom>
            <a:solidFill>
              <a:srgbClr val="38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927565" y="3140044"/>
              <a:ext cx="31096" cy="132130"/>
            </a:xfrm>
            <a:prstGeom prst="rect">
              <a:avLst/>
            </a:prstGeom>
          </p:spPr>
        </p:pic>
        <p:sp>
          <p:nvSpPr>
            <p:cNvPr id="26" name="object 26"/>
            <p:cNvSpPr/>
            <p:nvPr/>
          </p:nvSpPr>
          <p:spPr>
            <a:xfrm>
              <a:off x="1328496" y="2926168"/>
              <a:ext cx="356235" cy="579120"/>
            </a:xfrm>
            <a:custGeom>
              <a:avLst/>
              <a:gdLst/>
              <a:ahLst/>
              <a:cxnLst/>
              <a:rect l="l" t="t" r="r" b="b"/>
              <a:pathLst>
                <a:path w="356235" h="579120">
                  <a:moveTo>
                    <a:pt x="27063" y="225247"/>
                  </a:moveTo>
                  <a:lnTo>
                    <a:pt x="1968" y="222275"/>
                  </a:lnTo>
                  <a:lnTo>
                    <a:pt x="0" y="248869"/>
                  </a:lnTo>
                  <a:lnTo>
                    <a:pt x="25298" y="248869"/>
                  </a:lnTo>
                  <a:lnTo>
                    <a:pt x="27063" y="225247"/>
                  </a:lnTo>
                  <a:close/>
                </a:path>
                <a:path w="356235" h="579120">
                  <a:moveTo>
                    <a:pt x="37604" y="346417"/>
                  </a:moveTo>
                  <a:lnTo>
                    <a:pt x="31534" y="322656"/>
                  </a:lnTo>
                  <a:lnTo>
                    <a:pt x="6769" y="328307"/>
                  </a:lnTo>
                  <a:lnTo>
                    <a:pt x="13500" y="353783"/>
                  </a:lnTo>
                  <a:lnTo>
                    <a:pt x="37604" y="346417"/>
                  </a:lnTo>
                  <a:close/>
                </a:path>
                <a:path w="356235" h="579120">
                  <a:moveTo>
                    <a:pt x="148272" y="20789"/>
                  </a:moveTo>
                  <a:lnTo>
                    <a:pt x="133565" y="0"/>
                  </a:lnTo>
                  <a:lnTo>
                    <a:pt x="112712" y="16370"/>
                  </a:lnTo>
                  <a:lnTo>
                    <a:pt x="129057" y="35712"/>
                  </a:lnTo>
                  <a:lnTo>
                    <a:pt x="148272" y="20789"/>
                  </a:lnTo>
                  <a:close/>
                </a:path>
                <a:path w="356235" h="579120">
                  <a:moveTo>
                    <a:pt x="355841" y="575462"/>
                  </a:moveTo>
                  <a:lnTo>
                    <a:pt x="351383" y="550367"/>
                  </a:lnTo>
                  <a:lnTo>
                    <a:pt x="327355" y="553618"/>
                  </a:lnTo>
                  <a:lnTo>
                    <a:pt x="329755" y="578942"/>
                  </a:lnTo>
                  <a:lnTo>
                    <a:pt x="355841" y="575462"/>
                  </a:lnTo>
                  <a:close/>
                </a:path>
              </a:pathLst>
            </a:custGeom>
            <a:solidFill>
              <a:srgbClr val="38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7" name="object 27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527823" y="2790921"/>
              <a:ext cx="228309" cy="229774"/>
            </a:xfrm>
            <a:prstGeom prst="rect">
              <a:avLst/>
            </a:prstGeom>
          </p:spPr>
        </p:pic>
        <p:sp>
          <p:nvSpPr>
            <p:cNvPr id="28" name="object 28"/>
            <p:cNvSpPr/>
            <p:nvPr/>
          </p:nvSpPr>
          <p:spPr>
            <a:xfrm>
              <a:off x="1349743" y="2931223"/>
              <a:ext cx="596265" cy="190500"/>
            </a:xfrm>
            <a:custGeom>
              <a:avLst/>
              <a:gdLst/>
              <a:ahLst/>
              <a:cxnLst/>
              <a:rect l="l" t="t" r="r" b="b"/>
              <a:pathLst>
                <a:path w="596264" h="190500">
                  <a:moveTo>
                    <a:pt x="33312" y="126619"/>
                  </a:moveTo>
                  <a:lnTo>
                    <a:pt x="10553" y="115443"/>
                  </a:lnTo>
                  <a:lnTo>
                    <a:pt x="0" y="139763"/>
                  </a:lnTo>
                  <a:lnTo>
                    <a:pt x="23596" y="148996"/>
                  </a:lnTo>
                  <a:lnTo>
                    <a:pt x="33312" y="126619"/>
                  </a:lnTo>
                  <a:close/>
                </a:path>
                <a:path w="596264" h="190500">
                  <a:moveTo>
                    <a:pt x="473341" y="14211"/>
                  </a:moveTo>
                  <a:lnTo>
                    <a:pt x="451065" y="0"/>
                  </a:lnTo>
                  <a:lnTo>
                    <a:pt x="438365" y="22047"/>
                  </a:lnTo>
                  <a:lnTo>
                    <a:pt x="458965" y="35102"/>
                  </a:lnTo>
                  <a:lnTo>
                    <a:pt x="473341" y="14211"/>
                  </a:lnTo>
                  <a:close/>
                </a:path>
                <a:path w="596264" h="190500">
                  <a:moveTo>
                    <a:pt x="514057" y="48044"/>
                  </a:moveTo>
                  <a:lnTo>
                    <a:pt x="494449" y="30340"/>
                  </a:lnTo>
                  <a:lnTo>
                    <a:pt x="478358" y="49999"/>
                  </a:lnTo>
                  <a:lnTo>
                    <a:pt x="494703" y="64833"/>
                  </a:lnTo>
                  <a:lnTo>
                    <a:pt x="514057" y="48044"/>
                  </a:lnTo>
                  <a:close/>
                </a:path>
                <a:path w="596264" h="190500">
                  <a:moveTo>
                    <a:pt x="548792" y="88226"/>
                  </a:moveTo>
                  <a:lnTo>
                    <a:pt x="532231" y="67576"/>
                  </a:lnTo>
                  <a:lnTo>
                    <a:pt x="513118" y="84188"/>
                  </a:lnTo>
                  <a:lnTo>
                    <a:pt x="528307" y="103314"/>
                  </a:lnTo>
                  <a:lnTo>
                    <a:pt x="548792" y="88226"/>
                  </a:lnTo>
                  <a:close/>
                </a:path>
                <a:path w="596264" h="190500">
                  <a:moveTo>
                    <a:pt x="595947" y="182981"/>
                  </a:moveTo>
                  <a:lnTo>
                    <a:pt x="587159" y="157975"/>
                  </a:lnTo>
                  <a:lnTo>
                    <a:pt x="563702" y="167449"/>
                  </a:lnTo>
                  <a:lnTo>
                    <a:pt x="571754" y="190449"/>
                  </a:lnTo>
                  <a:lnTo>
                    <a:pt x="595947" y="182981"/>
                  </a:lnTo>
                  <a:close/>
                </a:path>
              </a:pathLst>
            </a:custGeom>
            <a:solidFill>
              <a:srgbClr val="38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9" name="object 29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05559" y="3480656"/>
              <a:ext cx="25477" cy="25070"/>
            </a:xfrm>
            <a:prstGeom prst="rect">
              <a:avLst/>
            </a:prstGeom>
          </p:spPr>
        </p:pic>
      </p:grpSp>
      <p:grpSp>
        <p:nvGrpSpPr>
          <p:cNvPr id="30" name="object 30"/>
          <p:cNvGrpSpPr/>
          <p:nvPr/>
        </p:nvGrpSpPr>
        <p:grpSpPr>
          <a:xfrm>
            <a:off x="1505092" y="1907778"/>
            <a:ext cx="309880" cy="311785"/>
            <a:chOff x="1505092" y="1907778"/>
            <a:chExt cx="309880" cy="311785"/>
          </a:xfrm>
        </p:grpSpPr>
        <p:sp>
          <p:nvSpPr>
            <p:cNvPr id="31" name="object 31"/>
            <p:cNvSpPr/>
            <p:nvPr/>
          </p:nvSpPr>
          <p:spPr>
            <a:xfrm>
              <a:off x="1519379" y="1922066"/>
              <a:ext cx="281305" cy="283210"/>
            </a:xfrm>
            <a:custGeom>
              <a:avLst/>
              <a:gdLst/>
              <a:ahLst/>
              <a:cxnLst/>
              <a:rect l="l" t="t" r="r" b="b"/>
              <a:pathLst>
                <a:path w="281305" h="283210">
                  <a:moveTo>
                    <a:pt x="140534" y="0"/>
                  </a:moveTo>
                  <a:lnTo>
                    <a:pt x="96114" y="7208"/>
                  </a:lnTo>
                  <a:lnTo>
                    <a:pt x="57536" y="27279"/>
                  </a:lnTo>
                  <a:lnTo>
                    <a:pt x="27115" y="57886"/>
                  </a:lnTo>
                  <a:lnTo>
                    <a:pt x="7164" y="96699"/>
                  </a:lnTo>
                  <a:lnTo>
                    <a:pt x="0" y="141389"/>
                  </a:lnTo>
                  <a:lnTo>
                    <a:pt x="7164" y="186079"/>
                  </a:lnTo>
                  <a:lnTo>
                    <a:pt x="27115" y="224891"/>
                  </a:lnTo>
                  <a:lnTo>
                    <a:pt x="57536" y="255498"/>
                  </a:lnTo>
                  <a:lnTo>
                    <a:pt x="96114" y="275570"/>
                  </a:lnTo>
                  <a:lnTo>
                    <a:pt x="140534" y="282778"/>
                  </a:lnTo>
                  <a:lnTo>
                    <a:pt x="184954" y="275570"/>
                  </a:lnTo>
                  <a:lnTo>
                    <a:pt x="223532" y="255498"/>
                  </a:lnTo>
                  <a:lnTo>
                    <a:pt x="253953" y="224891"/>
                  </a:lnTo>
                  <a:lnTo>
                    <a:pt x="273904" y="186079"/>
                  </a:lnTo>
                  <a:lnTo>
                    <a:pt x="281068" y="141389"/>
                  </a:lnTo>
                  <a:lnTo>
                    <a:pt x="273904" y="96699"/>
                  </a:lnTo>
                  <a:lnTo>
                    <a:pt x="253953" y="57886"/>
                  </a:lnTo>
                  <a:lnTo>
                    <a:pt x="223532" y="27279"/>
                  </a:lnTo>
                  <a:lnTo>
                    <a:pt x="184954" y="7208"/>
                  </a:lnTo>
                  <a:lnTo>
                    <a:pt x="140534" y="0"/>
                  </a:lnTo>
                  <a:close/>
                </a:path>
              </a:pathLst>
            </a:custGeom>
            <a:solidFill>
              <a:srgbClr val="9519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2" name="object 32"/>
            <p:cNvSpPr/>
            <p:nvPr/>
          </p:nvSpPr>
          <p:spPr>
            <a:xfrm>
              <a:off x="1519379" y="1922066"/>
              <a:ext cx="281305" cy="283210"/>
            </a:xfrm>
            <a:custGeom>
              <a:avLst/>
              <a:gdLst/>
              <a:ahLst/>
              <a:cxnLst/>
              <a:rect l="l" t="t" r="r" b="b"/>
              <a:pathLst>
                <a:path w="281305" h="283210">
                  <a:moveTo>
                    <a:pt x="0" y="141389"/>
                  </a:moveTo>
                  <a:lnTo>
                    <a:pt x="7164" y="96699"/>
                  </a:lnTo>
                  <a:lnTo>
                    <a:pt x="27114" y="57886"/>
                  </a:lnTo>
                  <a:lnTo>
                    <a:pt x="57536" y="27279"/>
                  </a:lnTo>
                  <a:lnTo>
                    <a:pt x="96114" y="7208"/>
                  </a:lnTo>
                  <a:lnTo>
                    <a:pt x="140534" y="0"/>
                  </a:lnTo>
                  <a:lnTo>
                    <a:pt x="184953" y="7208"/>
                  </a:lnTo>
                  <a:lnTo>
                    <a:pt x="223531" y="27279"/>
                  </a:lnTo>
                  <a:lnTo>
                    <a:pt x="253953" y="57886"/>
                  </a:lnTo>
                  <a:lnTo>
                    <a:pt x="273903" y="96699"/>
                  </a:lnTo>
                  <a:lnTo>
                    <a:pt x="281068" y="141389"/>
                  </a:lnTo>
                  <a:lnTo>
                    <a:pt x="273903" y="186079"/>
                  </a:lnTo>
                  <a:lnTo>
                    <a:pt x="253953" y="224892"/>
                  </a:lnTo>
                  <a:lnTo>
                    <a:pt x="223531" y="255499"/>
                  </a:lnTo>
                  <a:lnTo>
                    <a:pt x="184953" y="275570"/>
                  </a:lnTo>
                  <a:lnTo>
                    <a:pt x="140534" y="282779"/>
                  </a:lnTo>
                  <a:lnTo>
                    <a:pt x="96114" y="275570"/>
                  </a:lnTo>
                  <a:lnTo>
                    <a:pt x="57536" y="255499"/>
                  </a:lnTo>
                  <a:lnTo>
                    <a:pt x="27114" y="224892"/>
                  </a:lnTo>
                  <a:lnTo>
                    <a:pt x="7164" y="186079"/>
                  </a:lnTo>
                  <a:lnTo>
                    <a:pt x="0" y="141389"/>
                  </a:lnTo>
                  <a:close/>
                </a:path>
              </a:pathLst>
            </a:custGeom>
            <a:ln w="28575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33" name="object 33"/>
          <p:cNvSpPr txBox="1"/>
          <p:nvPr/>
        </p:nvSpPr>
        <p:spPr>
          <a:xfrm>
            <a:off x="1244634" y="1929892"/>
            <a:ext cx="840740" cy="695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905" algn="ctr">
              <a:lnSpc>
                <a:spcPct val="100000"/>
              </a:lnSpc>
              <a:spcBef>
                <a:spcPts val="100"/>
              </a:spcBef>
            </a:pPr>
            <a:r>
              <a:rPr sz="1600" b="1" spc="-275" dirty="0">
                <a:solidFill>
                  <a:srgbClr val="FFFFFF"/>
                </a:solidFill>
                <a:latin typeface="Arial"/>
                <a:cs typeface="Arial"/>
              </a:rPr>
              <a:t>1</a:t>
            </a:r>
            <a:endParaRPr sz="1600">
              <a:latin typeface="Arial"/>
              <a:cs typeface="Arial"/>
            </a:endParaRPr>
          </a:p>
          <a:p>
            <a:pPr marL="12065" marR="5080" algn="ctr">
              <a:lnSpc>
                <a:spcPct val="100000"/>
              </a:lnSpc>
              <a:spcBef>
                <a:spcPts val="960"/>
              </a:spcBef>
            </a:pPr>
            <a:r>
              <a:rPr sz="1000" b="1" spc="-10" dirty="0">
                <a:solidFill>
                  <a:srgbClr val="333333"/>
                </a:solidFill>
                <a:latin typeface="Trebuchet MS"/>
                <a:cs typeface="Trebuchet MS"/>
              </a:rPr>
              <a:t>Sustainability Governance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34" name="object 34"/>
          <p:cNvGrpSpPr/>
          <p:nvPr/>
        </p:nvGrpSpPr>
        <p:grpSpPr>
          <a:xfrm>
            <a:off x="2308969" y="1900723"/>
            <a:ext cx="1031875" cy="2220595"/>
            <a:chOff x="2308969" y="1900723"/>
            <a:chExt cx="1031875" cy="2220595"/>
          </a:xfrm>
        </p:grpSpPr>
        <p:sp>
          <p:nvSpPr>
            <p:cNvPr id="35" name="object 35"/>
            <p:cNvSpPr/>
            <p:nvPr/>
          </p:nvSpPr>
          <p:spPr>
            <a:xfrm>
              <a:off x="2323256" y="2063724"/>
              <a:ext cx="1003300" cy="2043430"/>
            </a:xfrm>
            <a:custGeom>
              <a:avLst/>
              <a:gdLst/>
              <a:ahLst/>
              <a:cxnLst/>
              <a:rect l="l" t="t" r="r" b="b"/>
              <a:pathLst>
                <a:path w="1003300" h="2043429">
                  <a:moveTo>
                    <a:pt x="867433" y="0"/>
                  </a:moveTo>
                  <a:lnTo>
                    <a:pt x="135801" y="0"/>
                  </a:lnTo>
                  <a:lnTo>
                    <a:pt x="119964" y="1017"/>
                  </a:lnTo>
                  <a:lnTo>
                    <a:pt x="76079" y="15382"/>
                  </a:lnTo>
                  <a:lnTo>
                    <a:pt x="39775" y="44326"/>
                  </a:lnTo>
                  <a:lnTo>
                    <a:pt x="13803" y="84784"/>
                  </a:lnTo>
                  <a:lnTo>
                    <a:pt x="913" y="133690"/>
                  </a:lnTo>
                  <a:lnTo>
                    <a:pt x="0" y="151339"/>
                  </a:lnTo>
                  <a:lnTo>
                    <a:pt x="0" y="2043088"/>
                  </a:lnTo>
                  <a:lnTo>
                    <a:pt x="1003236" y="2043088"/>
                  </a:lnTo>
                  <a:lnTo>
                    <a:pt x="1003236" y="151339"/>
                  </a:lnTo>
                  <a:lnTo>
                    <a:pt x="995318" y="100299"/>
                  </a:lnTo>
                  <a:lnTo>
                    <a:pt x="973400" y="56684"/>
                  </a:lnTo>
                  <a:lnTo>
                    <a:pt x="940235" y="23561"/>
                  </a:lnTo>
                  <a:lnTo>
                    <a:pt x="898571" y="3996"/>
                  </a:lnTo>
                  <a:lnTo>
                    <a:pt x="867433" y="0"/>
                  </a:lnTo>
                  <a:close/>
                </a:path>
              </a:pathLst>
            </a:custGeom>
            <a:ln w="28575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6" name="object 36"/>
            <p:cNvSpPr/>
            <p:nvPr/>
          </p:nvSpPr>
          <p:spPr>
            <a:xfrm>
              <a:off x="2422486" y="3085452"/>
              <a:ext cx="825500" cy="330835"/>
            </a:xfrm>
            <a:custGeom>
              <a:avLst/>
              <a:gdLst/>
              <a:ahLst/>
              <a:cxnLst/>
              <a:rect l="l" t="t" r="r" b="b"/>
              <a:pathLst>
                <a:path w="825500" h="330835">
                  <a:moveTo>
                    <a:pt x="509536" y="182194"/>
                  </a:moveTo>
                  <a:lnTo>
                    <a:pt x="499046" y="140246"/>
                  </a:lnTo>
                  <a:lnTo>
                    <a:pt x="470573" y="107823"/>
                  </a:lnTo>
                  <a:lnTo>
                    <a:pt x="427532" y="91363"/>
                  </a:lnTo>
                  <a:lnTo>
                    <a:pt x="412229" y="90843"/>
                  </a:lnTo>
                  <a:lnTo>
                    <a:pt x="396811" y="92862"/>
                  </a:lnTo>
                  <a:lnTo>
                    <a:pt x="381317" y="97320"/>
                  </a:lnTo>
                  <a:lnTo>
                    <a:pt x="376936" y="83667"/>
                  </a:lnTo>
                  <a:lnTo>
                    <a:pt x="355854" y="47612"/>
                  </a:lnTo>
                  <a:lnTo>
                    <a:pt x="324853" y="20408"/>
                  </a:lnTo>
                  <a:lnTo>
                    <a:pt x="286473" y="3987"/>
                  </a:lnTo>
                  <a:lnTo>
                    <a:pt x="258038" y="0"/>
                  </a:lnTo>
                  <a:lnTo>
                    <a:pt x="246875" y="190"/>
                  </a:lnTo>
                  <a:lnTo>
                    <a:pt x="199555" y="12484"/>
                  </a:lnTo>
                  <a:lnTo>
                    <a:pt x="166103" y="34467"/>
                  </a:lnTo>
                  <a:lnTo>
                    <a:pt x="139560" y="68110"/>
                  </a:lnTo>
                  <a:lnTo>
                    <a:pt x="127990" y="97332"/>
                  </a:lnTo>
                  <a:lnTo>
                    <a:pt x="112585" y="92786"/>
                  </a:lnTo>
                  <a:lnTo>
                    <a:pt x="97066" y="90805"/>
                  </a:lnTo>
                  <a:lnTo>
                    <a:pt x="81457" y="91465"/>
                  </a:lnTo>
                  <a:lnTo>
                    <a:pt x="65760" y="94843"/>
                  </a:lnTo>
                  <a:lnTo>
                    <a:pt x="25539" y="119367"/>
                  </a:lnTo>
                  <a:lnTo>
                    <a:pt x="3644" y="157073"/>
                  </a:lnTo>
                  <a:lnTo>
                    <a:pt x="0" y="183984"/>
                  </a:lnTo>
                  <a:lnTo>
                    <a:pt x="1244" y="197510"/>
                  </a:lnTo>
                  <a:lnTo>
                    <a:pt x="17132" y="235521"/>
                  </a:lnTo>
                  <a:lnTo>
                    <a:pt x="48234" y="263004"/>
                  </a:lnTo>
                  <a:lnTo>
                    <a:pt x="91897" y="274396"/>
                  </a:lnTo>
                  <a:lnTo>
                    <a:pt x="106972" y="273367"/>
                  </a:lnTo>
                  <a:lnTo>
                    <a:pt x="121843" y="269862"/>
                  </a:lnTo>
                  <a:lnTo>
                    <a:pt x="136486" y="263944"/>
                  </a:lnTo>
                  <a:lnTo>
                    <a:pt x="144894" y="276339"/>
                  </a:lnTo>
                  <a:lnTo>
                    <a:pt x="174294" y="306273"/>
                  </a:lnTo>
                  <a:lnTo>
                    <a:pt x="210235" y="324650"/>
                  </a:lnTo>
                  <a:lnTo>
                    <a:pt x="253085" y="330555"/>
                  </a:lnTo>
                  <a:lnTo>
                    <a:pt x="268173" y="329615"/>
                  </a:lnTo>
                  <a:lnTo>
                    <a:pt x="308444" y="318312"/>
                  </a:lnTo>
                  <a:lnTo>
                    <a:pt x="341490" y="295097"/>
                  </a:lnTo>
                  <a:lnTo>
                    <a:pt x="367665" y="260972"/>
                  </a:lnTo>
                  <a:lnTo>
                    <a:pt x="381711" y="267690"/>
                  </a:lnTo>
                  <a:lnTo>
                    <a:pt x="395871" y="272008"/>
                  </a:lnTo>
                  <a:lnTo>
                    <a:pt x="409956" y="274053"/>
                  </a:lnTo>
                  <a:lnTo>
                    <a:pt x="423773" y="274002"/>
                  </a:lnTo>
                  <a:lnTo>
                    <a:pt x="461797" y="262661"/>
                  </a:lnTo>
                  <a:lnTo>
                    <a:pt x="492086" y="235991"/>
                  </a:lnTo>
                  <a:lnTo>
                    <a:pt x="508457" y="196405"/>
                  </a:lnTo>
                  <a:lnTo>
                    <a:pt x="509536" y="182194"/>
                  </a:lnTo>
                  <a:close/>
                </a:path>
                <a:path w="825500" h="330835">
                  <a:moveTo>
                    <a:pt x="825373" y="196126"/>
                  </a:moveTo>
                  <a:lnTo>
                    <a:pt x="812901" y="181203"/>
                  </a:lnTo>
                  <a:lnTo>
                    <a:pt x="812901" y="196126"/>
                  </a:lnTo>
                  <a:lnTo>
                    <a:pt x="734529" y="289890"/>
                  </a:lnTo>
                  <a:lnTo>
                    <a:pt x="733869" y="289598"/>
                  </a:lnTo>
                  <a:lnTo>
                    <a:pt x="733869" y="256781"/>
                  </a:lnTo>
                  <a:lnTo>
                    <a:pt x="720356" y="255854"/>
                  </a:lnTo>
                  <a:lnTo>
                    <a:pt x="683361" y="245033"/>
                  </a:lnTo>
                  <a:lnTo>
                    <a:pt x="648817" y="208064"/>
                  </a:lnTo>
                  <a:lnTo>
                    <a:pt x="635190" y="184365"/>
                  </a:lnTo>
                  <a:lnTo>
                    <a:pt x="629945" y="175425"/>
                  </a:lnTo>
                  <a:lnTo>
                    <a:pt x="617969" y="158483"/>
                  </a:lnTo>
                  <a:lnTo>
                    <a:pt x="608939" y="148615"/>
                  </a:lnTo>
                  <a:lnTo>
                    <a:pt x="616445" y="145110"/>
                  </a:lnTo>
                  <a:lnTo>
                    <a:pt x="620153" y="143433"/>
                  </a:lnTo>
                  <a:lnTo>
                    <a:pt x="620560" y="143268"/>
                  </a:lnTo>
                  <a:lnTo>
                    <a:pt x="623900" y="141909"/>
                  </a:lnTo>
                  <a:lnTo>
                    <a:pt x="642543" y="137248"/>
                  </a:lnTo>
                  <a:lnTo>
                    <a:pt x="661758" y="135991"/>
                  </a:lnTo>
                  <a:lnTo>
                    <a:pt x="733818" y="135839"/>
                  </a:lnTo>
                  <a:lnTo>
                    <a:pt x="733818" y="126326"/>
                  </a:lnTo>
                  <a:lnTo>
                    <a:pt x="733818" y="102616"/>
                  </a:lnTo>
                  <a:lnTo>
                    <a:pt x="734491" y="102311"/>
                  </a:lnTo>
                  <a:lnTo>
                    <a:pt x="812901" y="196126"/>
                  </a:lnTo>
                  <a:lnTo>
                    <a:pt x="812901" y="181203"/>
                  </a:lnTo>
                  <a:lnTo>
                    <a:pt x="746963" y="102311"/>
                  </a:lnTo>
                  <a:lnTo>
                    <a:pt x="724827" y="75831"/>
                  </a:lnTo>
                  <a:lnTo>
                    <a:pt x="724192" y="76161"/>
                  </a:lnTo>
                  <a:lnTo>
                    <a:pt x="724192" y="126326"/>
                  </a:lnTo>
                  <a:lnTo>
                    <a:pt x="721741" y="126326"/>
                  </a:lnTo>
                  <a:lnTo>
                    <a:pt x="666191" y="126606"/>
                  </a:lnTo>
                  <a:lnTo>
                    <a:pt x="626237" y="130937"/>
                  </a:lnTo>
                  <a:lnTo>
                    <a:pt x="600583" y="143268"/>
                  </a:lnTo>
                  <a:lnTo>
                    <a:pt x="599655" y="142925"/>
                  </a:lnTo>
                  <a:lnTo>
                    <a:pt x="585571" y="135216"/>
                  </a:lnTo>
                  <a:lnTo>
                    <a:pt x="571766" y="130619"/>
                  </a:lnTo>
                  <a:lnTo>
                    <a:pt x="560946" y="128054"/>
                  </a:lnTo>
                  <a:lnTo>
                    <a:pt x="536752" y="126720"/>
                  </a:lnTo>
                  <a:lnTo>
                    <a:pt x="512191" y="127330"/>
                  </a:lnTo>
                  <a:lnTo>
                    <a:pt x="515175" y="131787"/>
                  </a:lnTo>
                  <a:lnTo>
                    <a:pt x="521677" y="144360"/>
                  </a:lnTo>
                  <a:lnTo>
                    <a:pt x="528053" y="163842"/>
                  </a:lnTo>
                  <a:lnTo>
                    <a:pt x="530631" y="189052"/>
                  </a:lnTo>
                  <a:lnTo>
                    <a:pt x="529831" y="210870"/>
                  </a:lnTo>
                  <a:lnTo>
                    <a:pt x="526910" y="225247"/>
                  </a:lnTo>
                  <a:lnTo>
                    <a:pt x="519468" y="238544"/>
                  </a:lnTo>
                  <a:lnTo>
                    <a:pt x="505117" y="257149"/>
                  </a:lnTo>
                  <a:lnTo>
                    <a:pt x="549783" y="257200"/>
                  </a:lnTo>
                  <a:lnTo>
                    <a:pt x="619264" y="257073"/>
                  </a:lnTo>
                  <a:lnTo>
                    <a:pt x="664121" y="245872"/>
                  </a:lnTo>
                  <a:lnTo>
                    <a:pt x="665645" y="245033"/>
                  </a:lnTo>
                  <a:lnTo>
                    <a:pt x="666546" y="245300"/>
                  </a:lnTo>
                  <a:lnTo>
                    <a:pt x="711136" y="264375"/>
                  </a:lnTo>
                  <a:lnTo>
                    <a:pt x="724496" y="266001"/>
                  </a:lnTo>
                  <a:lnTo>
                    <a:pt x="724496" y="316839"/>
                  </a:lnTo>
                  <a:lnTo>
                    <a:pt x="747014" y="289890"/>
                  </a:lnTo>
                  <a:lnTo>
                    <a:pt x="825373" y="196126"/>
                  </a:lnTo>
                  <a:close/>
                </a:path>
              </a:pathLst>
            </a:custGeom>
            <a:solidFill>
              <a:srgbClr val="38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7" name="object 37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94599" y="3005448"/>
              <a:ext cx="217383" cy="169227"/>
            </a:xfrm>
            <a:prstGeom prst="rect">
              <a:avLst/>
            </a:prstGeom>
          </p:spPr>
        </p:pic>
        <p:sp>
          <p:nvSpPr>
            <p:cNvPr id="38" name="object 38"/>
            <p:cNvSpPr/>
            <p:nvPr/>
          </p:nvSpPr>
          <p:spPr>
            <a:xfrm>
              <a:off x="2645092" y="1915020"/>
              <a:ext cx="328930" cy="1294765"/>
            </a:xfrm>
            <a:custGeom>
              <a:avLst/>
              <a:gdLst/>
              <a:ahLst/>
              <a:cxnLst/>
              <a:rect l="l" t="t" r="r" b="b"/>
              <a:pathLst>
                <a:path w="328930" h="1294764">
                  <a:moveTo>
                    <a:pt x="315988" y="141389"/>
                  </a:moveTo>
                  <a:lnTo>
                    <a:pt x="308825" y="96697"/>
                  </a:lnTo>
                  <a:lnTo>
                    <a:pt x="288874" y="57886"/>
                  </a:lnTo>
                  <a:lnTo>
                    <a:pt x="258445" y="27279"/>
                  </a:lnTo>
                  <a:lnTo>
                    <a:pt x="219875" y="7200"/>
                  </a:lnTo>
                  <a:lnTo>
                    <a:pt x="175450" y="0"/>
                  </a:lnTo>
                  <a:lnTo>
                    <a:pt x="131038" y="7200"/>
                  </a:lnTo>
                  <a:lnTo>
                    <a:pt x="92456" y="27279"/>
                  </a:lnTo>
                  <a:lnTo>
                    <a:pt x="62039" y="57886"/>
                  </a:lnTo>
                  <a:lnTo>
                    <a:pt x="42087" y="96697"/>
                  </a:lnTo>
                  <a:lnTo>
                    <a:pt x="34925" y="141389"/>
                  </a:lnTo>
                  <a:lnTo>
                    <a:pt x="42087" y="186080"/>
                  </a:lnTo>
                  <a:lnTo>
                    <a:pt x="62039" y="224891"/>
                  </a:lnTo>
                  <a:lnTo>
                    <a:pt x="92456" y="255498"/>
                  </a:lnTo>
                  <a:lnTo>
                    <a:pt x="131038" y="275564"/>
                  </a:lnTo>
                  <a:lnTo>
                    <a:pt x="175450" y="282778"/>
                  </a:lnTo>
                  <a:lnTo>
                    <a:pt x="219875" y="275564"/>
                  </a:lnTo>
                  <a:lnTo>
                    <a:pt x="258445" y="255498"/>
                  </a:lnTo>
                  <a:lnTo>
                    <a:pt x="288874" y="224891"/>
                  </a:lnTo>
                  <a:lnTo>
                    <a:pt x="308825" y="186080"/>
                  </a:lnTo>
                  <a:lnTo>
                    <a:pt x="315988" y="141389"/>
                  </a:lnTo>
                  <a:close/>
                </a:path>
                <a:path w="328930" h="1294764">
                  <a:moveTo>
                    <a:pt x="328676" y="1202702"/>
                  </a:moveTo>
                  <a:lnTo>
                    <a:pt x="306882" y="1178877"/>
                  </a:lnTo>
                  <a:lnTo>
                    <a:pt x="299554" y="1171181"/>
                  </a:lnTo>
                  <a:lnTo>
                    <a:pt x="297040" y="1168171"/>
                  </a:lnTo>
                  <a:lnTo>
                    <a:pt x="295478" y="1165085"/>
                  </a:lnTo>
                  <a:lnTo>
                    <a:pt x="295033" y="1161719"/>
                  </a:lnTo>
                  <a:lnTo>
                    <a:pt x="295859" y="1157871"/>
                  </a:lnTo>
                  <a:lnTo>
                    <a:pt x="297497" y="1151699"/>
                  </a:lnTo>
                  <a:lnTo>
                    <a:pt x="305015" y="1116025"/>
                  </a:lnTo>
                  <a:lnTo>
                    <a:pt x="301371" y="1114691"/>
                  </a:lnTo>
                  <a:lnTo>
                    <a:pt x="260311" y="1101763"/>
                  </a:lnTo>
                  <a:lnTo>
                    <a:pt x="258356" y="1100975"/>
                  </a:lnTo>
                  <a:lnTo>
                    <a:pt x="256870" y="1099883"/>
                  </a:lnTo>
                  <a:lnTo>
                    <a:pt x="255765" y="1098423"/>
                  </a:lnTo>
                  <a:lnTo>
                    <a:pt x="254965" y="1096518"/>
                  </a:lnTo>
                  <a:lnTo>
                    <a:pt x="243865" y="1062177"/>
                  </a:lnTo>
                  <a:lnTo>
                    <a:pt x="240487" y="1052385"/>
                  </a:lnTo>
                  <a:lnTo>
                    <a:pt x="194411" y="1062202"/>
                  </a:lnTo>
                  <a:lnTo>
                    <a:pt x="192392" y="1062469"/>
                  </a:lnTo>
                  <a:lnTo>
                    <a:pt x="190652" y="1062253"/>
                  </a:lnTo>
                  <a:lnTo>
                    <a:pt x="189090" y="1061554"/>
                  </a:lnTo>
                  <a:lnTo>
                    <a:pt x="152539" y="1029093"/>
                  </a:lnTo>
                  <a:lnTo>
                    <a:pt x="128536" y="1050378"/>
                  </a:lnTo>
                  <a:lnTo>
                    <a:pt x="120853" y="1057567"/>
                  </a:lnTo>
                  <a:lnTo>
                    <a:pt x="117576" y="1060170"/>
                  </a:lnTo>
                  <a:lnTo>
                    <a:pt x="114249" y="1061643"/>
                  </a:lnTo>
                  <a:lnTo>
                    <a:pt x="110629" y="1062037"/>
                  </a:lnTo>
                  <a:lnTo>
                    <a:pt x="106451" y="1061402"/>
                  </a:lnTo>
                  <a:lnTo>
                    <a:pt x="85610" y="1056716"/>
                  </a:lnTo>
                  <a:lnTo>
                    <a:pt x="64452" y="1052372"/>
                  </a:lnTo>
                  <a:lnTo>
                    <a:pt x="50126" y="1096518"/>
                  </a:lnTo>
                  <a:lnTo>
                    <a:pt x="5753" y="1114056"/>
                  </a:lnTo>
                  <a:lnTo>
                    <a:pt x="0" y="1116076"/>
                  </a:lnTo>
                  <a:lnTo>
                    <a:pt x="8420" y="1154341"/>
                  </a:lnTo>
                  <a:lnTo>
                    <a:pt x="32486" y="1152715"/>
                  </a:lnTo>
                  <a:lnTo>
                    <a:pt x="38633" y="1140307"/>
                  </a:lnTo>
                  <a:lnTo>
                    <a:pt x="45885" y="1128877"/>
                  </a:lnTo>
                  <a:lnTo>
                    <a:pt x="73367" y="1100759"/>
                  </a:lnTo>
                  <a:lnTo>
                    <a:pt x="107315" y="1082471"/>
                  </a:lnTo>
                  <a:lnTo>
                    <a:pt x="145046" y="1074737"/>
                  </a:lnTo>
                  <a:lnTo>
                    <a:pt x="158000" y="1074648"/>
                  </a:lnTo>
                  <a:lnTo>
                    <a:pt x="170980" y="1075829"/>
                  </a:lnTo>
                  <a:lnTo>
                    <a:pt x="209080" y="1087361"/>
                  </a:lnTo>
                  <a:lnTo>
                    <a:pt x="243560" y="1110894"/>
                  </a:lnTo>
                  <a:lnTo>
                    <a:pt x="267931" y="1143635"/>
                  </a:lnTo>
                  <a:lnTo>
                    <a:pt x="281432" y="1185278"/>
                  </a:lnTo>
                  <a:lnTo>
                    <a:pt x="282714" y="1199426"/>
                  </a:lnTo>
                  <a:lnTo>
                    <a:pt x="282333" y="1213446"/>
                  </a:lnTo>
                  <a:lnTo>
                    <a:pt x="280314" y="1227289"/>
                  </a:lnTo>
                  <a:lnTo>
                    <a:pt x="276694" y="1240980"/>
                  </a:lnTo>
                  <a:lnTo>
                    <a:pt x="271513" y="1254467"/>
                  </a:lnTo>
                  <a:lnTo>
                    <a:pt x="264782" y="1267764"/>
                  </a:lnTo>
                  <a:lnTo>
                    <a:pt x="289433" y="1294549"/>
                  </a:lnTo>
                  <a:lnTo>
                    <a:pt x="294474" y="1242047"/>
                  </a:lnTo>
                  <a:lnTo>
                    <a:pt x="295059" y="1239380"/>
                  </a:lnTo>
                  <a:lnTo>
                    <a:pt x="295948" y="1238008"/>
                  </a:lnTo>
                  <a:lnTo>
                    <a:pt x="306666" y="1226820"/>
                  </a:lnTo>
                  <a:lnTo>
                    <a:pt x="328676" y="1202702"/>
                  </a:lnTo>
                  <a:close/>
                </a:path>
              </a:pathLst>
            </a:custGeom>
            <a:solidFill>
              <a:srgbClr val="9519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39" name="object 39"/>
            <p:cNvSpPr/>
            <p:nvPr/>
          </p:nvSpPr>
          <p:spPr>
            <a:xfrm>
              <a:off x="2680017" y="1915011"/>
              <a:ext cx="281305" cy="283210"/>
            </a:xfrm>
            <a:custGeom>
              <a:avLst/>
              <a:gdLst/>
              <a:ahLst/>
              <a:cxnLst/>
              <a:rect l="l" t="t" r="r" b="b"/>
              <a:pathLst>
                <a:path w="281305" h="283210">
                  <a:moveTo>
                    <a:pt x="0" y="141389"/>
                  </a:moveTo>
                  <a:lnTo>
                    <a:pt x="7164" y="96699"/>
                  </a:lnTo>
                  <a:lnTo>
                    <a:pt x="27114" y="57886"/>
                  </a:lnTo>
                  <a:lnTo>
                    <a:pt x="57536" y="27279"/>
                  </a:lnTo>
                  <a:lnTo>
                    <a:pt x="96114" y="7208"/>
                  </a:lnTo>
                  <a:lnTo>
                    <a:pt x="140534" y="0"/>
                  </a:lnTo>
                  <a:lnTo>
                    <a:pt x="184953" y="7208"/>
                  </a:lnTo>
                  <a:lnTo>
                    <a:pt x="223531" y="27279"/>
                  </a:lnTo>
                  <a:lnTo>
                    <a:pt x="253953" y="57886"/>
                  </a:lnTo>
                  <a:lnTo>
                    <a:pt x="273903" y="96699"/>
                  </a:lnTo>
                  <a:lnTo>
                    <a:pt x="281068" y="141389"/>
                  </a:lnTo>
                  <a:lnTo>
                    <a:pt x="273903" y="186079"/>
                  </a:lnTo>
                  <a:lnTo>
                    <a:pt x="253953" y="224892"/>
                  </a:lnTo>
                  <a:lnTo>
                    <a:pt x="223531" y="255499"/>
                  </a:lnTo>
                  <a:lnTo>
                    <a:pt x="184953" y="275570"/>
                  </a:lnTo>
                  <a:lnTo>
                    <a:pt x="140534" y="282779"/>
                  </a:lnTo>
                  <a:lnTo>
                    <a:pt x="96114" y="275570"/>
                  </a:lnTo>
                  <a:lnTo>
                    <a:pt x="57536" y="255499"/>
                  </a:lnTo>
                  <a:lnTo>
                    <a:pt x="27114" y="224892"/>
                  </a:lnTo>
                  <a:lnTo>
                    <a:pt x="7164" y="186079"/>
                  </a:lnTo>
                  <a:lnTo>
                    <a:pt x="0" y="141389"/>
                  </a:lnTo>
                  <a:close/>
                </a:path>
              </a:pathLst>
            </a:custGeom>
            <a:ln w="28575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0" name="object 40"/>
          <p:cNvSpPr txBox="1"/>
          <p:nvPr/>
        </p:nvSpPr>
        <p:spPr>
          <a:xfrm>
            <a:off x="2466898" y="1920748"/>
            <a:ext cx="710565" cy="7054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b="1" spc="-35" dirty="0">
                <a:solidFill>
                  <a:srgbClr val="FFFFFF"/>
                </a:solidFill>
                <a:latin typeface="Arial"/>
                <a:cs typeface="Arial"/>
              </a:rPr>
              <a:t>2</a:t>
            </a:r>
            <a:endParaRPr sz="1600">
              <a:latin typeface="Arial"/>
              <a:cs typeface="Arial"/>
            </a:endParaRPr>
          </a:p>
          <a:p>
            <a:pPr marL="12700" marR="5080" indent="-13335" algn="ctr">
              <a:lnSpc>
                <a:spcPct val="100000"/>
              </a:lnSpc>
              <a:spcBef>
                <a:spcPts val="1030"/>
              </a:spcBef>
            </a:pPr>
            <a:r>
              <a:rPr sz="1000" b="1" spc="-10" dirty="0">
                <a:solidFill>
                  <a:srgbClr val="333333"/>
                </a:solidFill>
                <a:latin typeface="Trebuchet MS"/>
                <a:cs typeface="Trebuchet MS"/>
              </a:rPr>
              <a:t>Climate Adaptation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3719889" y="1935988"/>
            <a:ext cx="556895" cy="6902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1430" algn="ctr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solidFill>
                  <a:srgbClr val="FFFFFF"/>
                </a:solidFill>
                <a:latin typeface="Arial"/>
                <a:cs typeface="Arial"/>
              </a:rPr>
              <a:t>3</a:t>
            </a:r>
            <a:endParaRPr sz="1600">
              <a:latin typeface="Arial"/>
              <a:cs typeface="Arial"/>
            </a:endParaRPr>
          </a:p>
          <a:p>
            <a:pPr marL="12065" marR="5080" indent="-12700" algn="ctr">
              <a:lnSpc>
                <a:spcPct val="100000"/>
              </a:lnSpc>
              <a:spcBef>
                <a:spcPts val="910"/>
              </a:spcBef>
            </a:pPr>
            <a:r>
              <a:rPr sz="1000" b="1" spc="-10" dirty="0">
                <a:solidFill>
                  <a:srgbClr val="333333"/>
                </a:solidFill>
                <a:latin typeface="Trebuchet MS"/>
                <a:cs typeface="Trebuchet MS"/>
              </a:rPr>
              <a:t>Circular Economy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42" name="object 42"/>
          <p:cNvGrpSpPr/>
          <p:nvPr/>
        </p:nvGrpSpPr>
        <p:grpSpPr>
          <a:xfrm>
            <a:off x="4653765" y="1930087"/>
            <a:ext cx="1031875" cy="2195195"/>
            <a:chOff x="4653765" y="1930087"/>
            <a:chExt cx="1031875" cy="2195195"/>
          </a:xfrm>
        </p:grpSpPr>
        <p:sp>
          <p:nvSpPr>
            <p:cNvPr id="43" name="object 43"/>
            <p:cNvSpPr/>
            <p:nvPr/>
          </p:nvSpPr>
          <p:spPr>
            <a:xfrm>
              <a:off x="4668052" y="2067834"/>
              <a:ext cx="1003300" cy="2043430"/>
            </a:xfrm>
            <a:custGeom>
              <a:avLst/>
              <a:gdLst/>
              <a:ahLst/>
              <a:cxnLst/>
              <a:rect l="l" t="t" r="r" b="b"/>
              <a:pathLst>
                <a:path w="1003300" h="2043429">
                  <a:moveTo>
                    <a:pt x="867433" y="0"/>
                  </a:moveTo>
                  <a:lnTo>
                    <a:pt x="135801" y="0"/>
                  </a:lnTo>
                  <a:lnTo>
                    <a:pt x="119964" y="1017"/>
                  </a:lnTo>
                  <a:lnTo>
                    <a:pt x="76079" y="15382"/>
                  </a:lnTo>
                  <a:lnTo>
                    <a:pt x="39775" y="44326"/>
                  </a:lnTo>
                  <a:lnTo>
                    <a:pt x="13803" y="84784"/>
                  </a:lnTo>
                  <a:lnTo>
                    <a:pt x="913" y="133690"/>
                  </a:lnTo>
                  <a:lnTo>
                    <a:pt x="0" y="151339"/>
                  </a:lnTo>
                  <a:lnTo>
                    <a:pt x="0" y="2043088"/>
                  </a:lnTo>
                  <a:lnTo>
                    <a:pt x="1003236" y="2043088"/>
                  </a:lnTo>
                  <a:lnTo>
                    <a:pt x="1003236" y="151339"/>
                  </a:lnTo>
                  <a:lnTo>
                    <a:pt x="995318" y="100299"/>
                  </a:lnTo>
                  <a:lnTo>
                    <a:pt x="973400" y="56684"/>
                  </a:lnTo>
                  <a:lnTo>
                    <a:pt x="940235" y="23561"/>
                  </a:lnTo>
                  <a:lnTo>
                    <a:pt x="898571" y="3996"/>
                  </a:lnTo>
                  <a:lnTo>
                    <a:pt x="867433" y="0"/>
                  </a:lnTo>
                  <a:close/>
                </a:path>
              </a:pathLst>
            </a:custGeom>
            <a:ln w="28575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44"/>
            <p:cNvSpPr/>
            <p:nvPr/>
          </p:nvSpPr>
          <p:spPr>
            <a:xfrm>
              <a:off x="4789576" y="2780982"/>
              <a:ext cx="605790" cy="810260"/>
            </a:xfrm>
            <a:custGeom>
              <a:avLst/>
              <a:gdLst/>
              <a:ahLst/>
              <a:cxnLst/>
              <a:rect l="l" t="t" r="r" b="b"/>
              <a:pathLst>
                <a:path w="605789" h="810260">
                  <a:moveTo>
                    <a:pt x="345503" y="116649"/>
                  </a:moveTo>
                  <a:lnTo>
                    <a:pt x="309016" y="70002"/>
                  </a:lnTo>
                  <a:lnTo>
                    <a:pt x="304660" y="63385"/>
                  </a:lnTo>
                  <a:lnTo>
                    <a:pt x="303212" y="57759"/>
                  </a:lnTo>
                  <a:lnTo>
                    <a:pt x="304673" y="52133"/>
                  </a:lnTo>
                  <a:lnTo>
                    <a:pt x="309029" y="45504"/>
                  </a:lnTo>
                  <a:lnTo>
                    <a:pt x="342392" y="2844"/>
                  </a:lnTo>
                  <a:lnTo>
                    <a:pt x="341503" y="0"/>
                  </a:lnTo>
                  <a:lnTo>
                    <a:pt x="294792" y="8102"/>
                  </a:lnTo>
                  <a:lnTo>
                    <a:pt x="247878" y="21437"/>
                  </a:lnTo>
                  <a:lnTo>
                    <a:pt x="203555" y="39547"/>
                  </a:lnTo>
                  <a:lnTo>
                    <a:pt x="162902" y="61849"/>
                  </a:lnTo>
                  <a:lnTo>
                    <a:pt x="125895" y="88341"/>
                  </a:lnTo>
                  <a:lnTo>
                    <a:pt x="92532" y="118973"/>
                  </a:lnTo>
                  <a:lnTo>
                    <a:pt x="62788" y="153758"/>
                  </a:lnTo>
                  <a:lnTo>
                    <a:pt x="36652" y="192646"/>
                  </a:lnTo>
                  <a:lnTo>
                    <a:pt x="14122" y="235623"/>
                  </a:lnTo>
                  <a:lnTo>
                    <a:pt x="0" y="272656"/>
                  </a:lnTo>
                  <a:lnTo>
                    <a:pt x="673" y="275564"/>
                  </a:lnTo>
                  <a:lnTo>
                    <a:pt x="2273" y="278587"/>
                  </a:lnTo>
                  <a:lnTo>
                    <a:pt x="10718" y="291363"/>
                  </a:lnTo>
                  <a:lnTo>
                    <a:pt x="35483" y="330073"/>
                  </a:lnTo>
                  <a:lnTo>
                    <a:pt x="37388" y="332511"/>
                  </a:lnTo>
                  <a:lnTo>
                    <a:pt x="39382" y="333730"/>
                  </a:lnTo>
                  <a:lnTo>
                    <a:pt x="41706" y="333844"/>
                  </a:lnTo>
                  <a:lnTo>
                    <a:pt x="44589" y="332981"/>
                  </a:lnTo>
                  <a:lnTo>
                    <a:pt x="58127" y="327621"/>
                  </a:lnTo>
                  <a:lnTo>
                    <a:pt x="98945" y="312178"/>
                  </a:lnTo>
                  <a:lnTo>
                    <a:pt x="116840" y="285153"/>
                  </a:lnTo>
                  <a:lnTo>
                    <a:pt x="124294" y="269925"/>
                  </a:lnTo>
                  <a:lnTo>
                    <a:pt x="150088" y="228396"/>
                  </a:lnTo>
                  <a:lnTo>
                    <a:pt x="180987" y="193103"/>
                  </a:lnTo>
                  <a:lnTo>
                    <a:pt x="217030" y="164084"/>
                  </a:lnTo>
                  <a:lnTo>
                    <a:pt x="258216" y="141351"/>
                  </a:lnTo>
                  <a:lnTo>
                    <a:pt x="304571" y="124942"/>
                  </a:lnTo>
                  <a:lnTo>
                    <a:pt x="332930" y="118706"/>
                  </a:lnTo>
                  <a:lnTo>
                    <a:pt x="345503" y="116649"/>
                  </a:lnTo>
                  <a:close/>
                </a:path>
                <a:path w="605789" h="810260">
                  <a:moveTo>
                    <a:pt x="605218" y="663397"/>
                  </a:moveTo>
                  <a:lnTo>
                    <a:pt x="603542" y="662406"/>
                  </a:lnTo>
                  <a:lnTo>
                    <a:pt x="541794" y="644906"/>
                  </a:lnTo>
                  <a:lnTo>
                    <a:pt x="538429" y="644245"/>
                  </a:lnTo>
                  <a:lnTo>
                    <a:pt x="535330" y="644359"/>
                  </a:lnTo>
                  <a:lnTo>
                    <a:pt x="532333" y="645248"/>
                  </a:lnTo>
                  <a:lnTo>
                    <a:pt x="529234" y="646887"/>
                  </a:lnTo>
                  <a:lnTo>
                    <a:pt x="514311" y="655802"/>
                  </a:lnTo>
                  <a:lnTo>
                    <a:pt x="499351" y="663803"/>
                  </a:lnTo>
                  <a:lnTo>
                    <a:pt x="454253" y="682294"/>
                  </a:lnTo>
                  <a:lnTo>
                    <a:pt x="408787" y="692492"/>
                  </a:lnTo>
                  <a:lnTo>
                    <a:pt x="378294" y="694715"/>
                  </a:lnTo>
                  <a:lnTo>
                    <a:pt x="362991" y="694436"/>
                  </a:lnTo>
                  <a:lnTo>
                    <a:pt x="316839" y="688136"/>
                  </a:lnTo>
                  <a:lnTo>
                    <a:pt x="270357" y="673595"/>
                  </a:lnTo>
                  <a:lnTo>
                    <a:pt x="231584" y="655345"/>
                  </a:lnTo>
                  <a:lnTo>
                    <a:pt x="233997" y="714984"/>
                  </a:lnTo>
                  <a:lnTo>
                    <a:pt x="166357" y="750049"/>
                  </a:lnTo>
                  <a:lnTo>
                    <a:pt x="174447" y="755167"/>
                  </a:lnTo>
                  <a:lnTo>
                    <a:pt x="219163" y="777989"/>
                  </a:lnTo>
                  <a:lnTo>
                    <a:pt x="265074" y="794702"/>
                  </a:lnTo>
                  <a:lnTo>
                    <a:pt x="312178" y="805319"/>
                  </a:lnTo>
                  <a:lnTo>
                    <a:pt x="360451" y="809866"/>
                  </a:lnTo>
                  <a:lnTo>
                    <a:pt x="376809" y="810044"/>
                  </a:lnTo>
                  <a:lnTo>
                    <a:pt x="393293" y="809536"/>
                  </a:lnTo>
                  <a:lnTo>
                    <a:pt x="443293" y="803998"/>
                  </a:lnTo>
                  <a:lnTo>
                    <a:pt x="491693" y="792226"/>
                  </a:lnTo>
                  <a:lnTo>
                    <a:pt x="537806" y="774306"/>
                  </a:lnTo>
                  <a:lnTo>
                    <a:pt x="581698" y="750354"/>
                  </a:lnTo>
                  <a:lnTo>
                    <a:pt x="602881" y="716381"/>
                  </a:lnTo>
                  <a:lnTo>
                    <a:pt x="605218" y="663397"/>
                  </a:lnTo>
                  <a:close/>
                </a:path>
              </a:pathLst>
            </a:custGeom>
            <a:solidFill>
              <a:srgbClr val="38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5" name="object 45"/>
            <p:cNvSpPr/>
            <p:nvPr/>
          </p:nvSpPr>
          <p:spPr>
            <a:xfrm>
              <a:off x="5351918" y="3042428"/>
              <a:ext cx="208915" cy="451484"/>
            </a:xfrm>
            <a:custGeom>
              <a:avLst/>
              <a:gdLst/>
              <a:ahLst/>
              <a:cxnLst/>
              <a:rect l="l" t="t" r="r" b="b"/>
              <a:pathLst>
                <a:path w="208914" h="451485">
                  <a:moveTo>
                    <a:pt x="125826" y="0"/>
                  </a:moveTo>
                  <a:lnTo>
                    <a:pt x="123524" y="350"/>
                  </a:lnTo>
                  <a:lnTo>
                    <a:pt x="121632" y="1758"/>
                  </a:lnTo>
                  <a:lnTo>
                    <a:pt x="119868" y="4150"/>
                  </a:lnTo>
                  <a:lnTo>
                    <a:pt x="111994" y="16617"/>
                  </a:lnTo>
                  <a:lnTo>
                    <a:pt x="87911" y="53712"/>
                  </a:lnTo>
                  <a:lnTo>
                    <a:pt x="85967" y="57249"/>
                  </a:lnTo>
                  <a:lnTo>
                    <a:pt x="84921" y="60766"/>
                  </a:lnTo>
                  <a:lnTo>
                    <a:pt x="84734" y="64480"/>
                  </a:lnTo>
                  <a:lnTo>
                    <a:pt x="85365" y="68602"/>
                  </a:lnTo>
                  <a:lnTo>
                    <a:pt x="88846" y="85043"/>
                  </a:lnTo>
                  <a:lnTo>
                    <a:pt x="91542" y="101258"/>
                  </a:lnTo>
                  <a:lnTo>
                    <a:pt x="93452" y="117246"/>
                  </a:lnTo>
                  <a:lnTo>
                    <a:pt x="94576" y="133008"/>
                  </a:lnTo>
                  <a:lnTo>
                    <a:pt x="94915" y="148544"/>
                  </a:lnTo>
                  <a:lnTo>
                    <a:pt x="94468" y="163851"/>
                  </a:lnTo>
                  <a:lnTo>
                    <a:pt x="88416" y="208412"/>
                  </a:lnTo>
                  <a:lnTo>
                    <a:pt x="75293" y="250922"/>
                  </a:lnTo>
                  <a:lnTo>
                    <a:pt x="55101" y="291378"/>
                  </a:lnTo>
                  <a:lnTo>
                    <a:pt x="27839" y="329773"/>
                  </a:lnTo>
                  <a:lnTo>
                    <a:pt x="1931" y="356358"/>
                  </a:lnTo>
                  <a:lnTo>
                    <a:pt x="0" y="357395"/>
                  </a:lnTo>
                  <a:lnTo>
                    <a:pt x="3539" y="360127"/>
                  </a:lnTo>
                  <a:lnTo>
                    <a:pt x="5181" y="360737"/>
                  </a:lnTo>
                  <a:lnTo>
                    <a:pt x="33397" y="368661"/>
                  </a:lnTo>
                  <a:lnTo>
                    <a:pt x="65410" y="378533"/>
                  </a:lnTo>
                  <a:lnTo>
                    <a:pt x="71762" y="392471"/>
                  </a:lnTo>
                  <a:lnTo>
                    <a:pt x="69071" y="451176"/>
                  </a:lnTo>
                  <a:lnTo>
                    <a:pt x="71770" y="449623"/>
                  </a:lnTo>
                  <a:lnTo>
                    <a:pt x="107180" y="414200"/>
                  </a:lnTo>
                  <a:lnTo>
                    <a:pt x="136965" y="376087"/>
                  </a:lnTo>
                  <a:lnTo>
                    <a:pt x="161640" y="335278"/>
                  </a:lnTo>
                  <a:lnTo>
                    <a:pt x="181165" y="292256"/>
                  </a:lnTo>
                  <a:lnTo>
                    <a:pt x="195501" y="247501"/>
                  </a:lnTo>
                  <a:lnTo>
                    <a:pt x="204612" y="201496"/>
                  </a:lnTo>
                  <a:lnTo>
                    <a:pt x="208457" y="154725"/>
                  </a:lnTo>
                  <a:lnTo>
                    <a:pt x="208564" y="139047"/>
                  </a:lnTo>
                  <a:lnTo>
                    <a:pt x="208079" y="123356"/>
                  </a:lnTo>
                  <a:lnTo>
                    <a:pt x="203066" y="76377"/>
                  </a:lnTo>
                  <a:lnTo>
                    <a:pt x="186564" y="23337"/>
                  </a:lnTo>
                  <a:lnTo>
                    <a:pt x="128826" y="788"/>
                  </a:lnTo>
                  <a:lnTo>
                    <a:pt x="125826" y="0"/>
                  </a:lnTo>
                  <a:close/>
                </a:path>
              </a:pathLst>
            </a:custGeom>
            <a:solidFill>
              <a:srgbClr val="9519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6" name="object 46"/>
            <p:cNvSpPr/>
            <p:nvPr/>
          </p:nvSpPr>
          <p:spPr>
            <a:xfrm>
              <a:off x="4766805" y="2781350"/>
              <a:ext cx="763270" cy="727075"/>
            </a:xfrm>
            <a:custGeom>
              <a:avLst/>
              <a:gdLst/>
              <a:ahLst/>
              <a:cxnLst/>
              <a:rect l="l" t="t" r="r" b="b"/>
              <a:pathLst>
                <a:path w="763270" h="727075">
                  <a:moveTo>
                    <a:pt x="228257" y="708621"/>
                  </a:moveTo>
                  <a:lnTo>
                    <a:pt x="225894" y="659130"/>
                  </a:lnTo>
                  <a:lnTo>
                    <a:pt x="225310" y="642772"/>
                  </a:lnTo>
                  <a:lnTo>
                    <a:pt x="224777" y="638492"/>
                  </a:lnTo>
                  <a:lnTo>
                    <a:pt x="223431" y="634898"/>
                  </a:lnTo>
                  <a:lnTo>
                    <a:pt x="221259" y="631723"/>
                  </a:lnTo>
                  <a:lnTo>
                    <a:pt x="218236" y="628726"/>
                  </a:lnTo>
                  <a:lnTo>
                    <a:pt x="205676" y="617308"/>
                  </a:lnTo>
                  <a:lnTo>
                    <a:pt x="193929" y="605548"/>
                  </a:lnTo>
                  <a:lnTo>
                    <a:pt x="163512" y="568248"/>
                  </a:lnTo>
                  <a:lnTo>
                    <a:pt x="140347" y="527926"/>
                  </a:lnTo>
                  <a:lnTo>
                    <a:pt x="124447" y="484568"/>
                  </a:lnTo>
                  <a:lnTo>
                    <a:pt x="115811" y="438188"/>
                  </a:lnTo>
                  <a:lnTo>
                    <a:pt x="114096" y="405587"/>
                  </a:lnTo>
                  <a:lnTo>
                    <a:pt x="114452" y="388785"/>
                  </a:lnTo>
                  <a:lnTo>
                    <a:pt x="115620" y="371640"/>
                  </a:lnTo>
                  <a:lnTo>
                    <a:pt x="117271" y="358025"/>
                  </a:lnTo>
                  <a:lnTo>
                    <a:pt x="119303" y="343814"/>
                  </a:lnTo>
                  <a:lnTo>
                    <a:pt x="111252" y="346544"/>
                  </a:lnTo>
                  <a:lnTo>
                    <a:pt x="66814" y="363664"/>
                  </a:lnTo>
                  <a:lnTo>
                    <a:pt x="57962" y="366407"/>
                  </a:lnTo>
                  <a:lnTo>
                    <a:pt x="51587" y="366153"/>
                  </a:lnTo>
                  <a:lnTo>
                    <a:pt x="46266" y="362432"/>
                  </a:lnTo>
                  <a:lnTo>
                    <a:pt x="40614" y="354774"/>
                  </a:lnTo>
                  <a:lnTo>
                    <a:pt x="14592" y="314363"/>
                  </a:lnTo>
                  <a:lnTo>
                    <a:pt x="11353" y="310413"/>
                  </a:lnTo>
                  <a:lnTo>
                    <a:pt x="3860" y="348665"/>
                  </a:lnTo>
                  <a:lnTo>
                    <a:pt x="0" y="400646"/>
                  </a:lnTo>
                  <a:lnTo>
                    <a:pt x="228" y="418033"/>
                  </a:lnTo>
                  <a:lnTo>
                    <a:pt x="5448" y="470014"/>
                  </a:lnTo>
                  <a:lnTo>
                    <a:pt x="16370" y="519417"/>
                  </a:lnTo>
                  <a:lnTo>
                    <a:pt x="32600" y="565835"/>
                  </a:lnTo>
                  <a:lnTo>
                    <a:pt x="54102" y="609269"/>
                  </a:lnTo>
                  <a:lnTo>
                    <a:pt x="80848" y="649732"/>
                  </a:lnTo>
                  <a:lnTo>
                    <a:pt x="112788" y="687247"/>
                  </a:lnTo>
                  <a:lnTo>
                    <a:pt x="149898" y="721829"/>
                  </a:lnTo>
                  <a:lnTo>
                    <a:pt x="163080" y="726770"/>
                  </a:lnTo>
                  <a:lnTo>
                    <a:pt x="168198" y="725728"/>
                  </a:lnTo>
                  <a:lnTo>
                    <a:pt x="197942" y="717042"/>
                  </a:lnTo>
                  <a:lnTo>
                    <a:pt x="228257" y="708621"/>
                  </a:lnTo>
                  <a:close/>
                </a:path>
                <a:path w="763270" h="727075">
                  <a:moveTo>
                    <a:pt x="339915" y="564172"/>
                  </a:moveTo>
                  <a:lnTo>
                    <a:pt x="284264" y="564172"/>
                  </a:lnTo>
                  <a:lnTo>
                    <a:pt x="284264" y="592366"/>
                  </a:lnTo>
                  <a:lnTo>
                    <a:pt x="339915" y="592366"/>
                  </a:lnTo>
                  <a:lnTo>
                    <a:pt x="339915" y="564172"/>
                  </a:lnTo>
                  <a:close/>
                </a:path>
                <a:path w="763270" h="727075">
                  <a:moveTo>
                    <a:pt x="424853" y="564121"/>
                  </a:moveTo>
                  <a:lnTo>
                    <a:pt x="369150" y="564121"/>
                  </a:lnTo>
                  <a:lnTo>
                    <a:pt x="369150" y="592137"/>
                  </a:lnTo>
                  <a:lnTo>
                    <a:pt x="424853" y="592137"/>
                  </a:lnTo>
                  <a:lnTo>
                    <a:pt x="424853" y="564121"/>
                  </a:lnTo>
                  <a:close/>
                </a:path>
                <a:path w="763270" h="727075">
                  <a:moveTo>
                    <a:pt x="509955" y="564235"/>
                  </a:moveTo>
                  <a:lnTo>
                    <a:pt x="454126" y="564235"/>
                  </a:lnTo>
                  <a:lnTo>
                    <a:pt x="454126" y="592302"/>
                  </a:lnTo>
                  <a:lnTo>
                    <a:pt x="509955" y="592302"/>
                  </a:lnTo>
                  <a:lnTo>
                    <a:pt x="509955" y="564235"/>
                  </a:lnTo>
                  <a:close/>
                </a:path>
                <a:path w="763270" h="727075">
                  <a:moveTo>
                    <a:pt x="566445" y="505409"/>
                  </a:moveTo>
                  <a:lnTo>
                    <a:pt x="510082" y="505409"/>
                  </a:lnTo>
                  <a:lnTo>
                    <a:pt x="510082" y="375869"/>
                  </a:lnTo>
                  <a:lnTo>
                    <a:pt x="453555" y="375869"/>
                  </a:lnTo>
                  <a:lnTo>
                    <a:pt x="453555" y="505409"/>
                  </a:lnTo>
                  <a:lnTo>
                    <a:pt x="425196" y="505409"/>
                  </a:lnTo>
                  <a:lnTo>
                    <a:pt x="425196" y="375869"/>
                  </a:lnTo>
                  <a:lnTo>
                    <a:pt x="425196" y="318719"/>
                  </a:lnTo>
                  <a:lnTo>
                    <a:pt x="368096" y="318719"/>
                  </a:lnTo>
                  <a:lnTo>
                    <a:pt x="368096" y="375869"/>
                  </a:lnTo>
                  <a:lnTo>
                    <a:pt x="368096" y="505409"/>
                  </a:lnTo>
                  <a:lnTo>
                    <a:pt x="340296" y="505409"/>
                  </a:lnTo>
                  <a:lnTo>
                    <a:pt x="340296" y="375869"/>
                  </a:lnTo>
                  <a:lnTo>
                    <a:pt x="340296" y="318719"/>
                  </a:lnTo>
                  <a:lnTo>
                    <a:pt x="340296" y="260299"/>
                  </a:lnTo>
                  <a:lnTo>
                    <a:pt x="283451" y="260299"/>
                  </a:lnTo>
                  <a:lnTo>
                    <a:pt x="283451" y="318719"/>
                  </a:lnTo>
                  <a:lnTo>
                    <a:pt x="283451" y="375869"/>
                  </a:lnTo>
                  <a:lnTo>
                    <a:pt x="283451" y="505409"/>
                  </a:lnTo>
                  <a:lnTo>
                    <a:pt x="283451" y="506679"/>
                  </a:lnTo>
                  <a:lnTo>
                    <a:pt x="227469" y="506679"/>
                  </a:lnTo>
                  <a:lnTo>
                    <a:pt x="227469" y="534619"/>
                  </a:lnTo>
                  <a:lnTo>
                    <a:pt x="566445" y="534619"/>
                  </a:lnTo>
                  <a:lnTo>
                    <a:pt x="566445" y="506679"/>
                  </a:lnTo>
                  <a:lnTo>
                    <a:pt x="566445" y="505409"/>
                  </a:lnTo>
                  <a:close/>
                </a:path>
                <a:path w="763270" h="727075">
                  <a:moveTo>
                    <a:pt x="763219" y="250050"/>
                  </a:moveTo>
                  <a:lnTo>
                    <a:pt x="739241" y="201104"/>
                  </a:lnTo>
                  <a:lnTo>
                    <a:pt x="713003" y="160528"/>
                  </a:lnTo>
                  <a:lnTo>
                    <a:pt x="683615" y="124447"/>
                  </a:lnTo>
                  <a:lnTo>
                    <a:pt x="651090" y="92875"/>
                  </a:lnTo>
                  <a:lnTo>
                    <a:pt x="615403" y="65798"/>
                  </a:lnTo>
                  <a:lnTo>
                    <a:pt x="576592" y="43218"/>
                  </a:lnTo>
                  <a:lnTo>
                    <a:pt x="534644" y="25120"/>
                  </a:lnTo>
                  <a:lnTo>
                    <a:pt x="489559" y="11493"/>
                  </a:lnTo>
                  <a:lnTo>
                    <a:pt x="441325" y="2336"/>
                  </a:lnTo>
                  <a:lnTo>
                    <a:pt x="413981" y="0"/>
                  </a:lnTo>
                  <a:lnTo>
                    <a:pt x="404812" y="2044"/>
                  </a:lnTo>
                  <a:lnTo>
                    <a:pt x="397116" y="7099"/>
                  </a:lnTo>
                  <a:lnTo>
                    <a:pt x="390956" y="15836"/>
                  </a:lnTo>
                  <a:lnTo>
                    <a:pt x="389940" y="17856"/>
                  </a:lnTo>
                  <a:lnTo>
                    <a:pt x="388150" y="19456"/>
                  </a:lnTo>
                  <a:lnTo>
                    <a:pt x="358508" y="57467"/>
                  </a:lnTo>
                  <a:lnTo>
                    <a:pt x="388340" y="95453"/>
                  </a:lnTo>
                  <a:lnTo>
                    <a:pt x="397979" y="108064"/>
                  </a:lnTo>
                  <a:lnTo>
                    <a:pt x="408368" y="115582"/>
                  </a:lnTo>
                  <a:lnTo>
                    <a:pt x="424700" y="116522"/>
                  </a:lnTo>
                  <a:lnTo>
                    <a:pt x="452729" y="121208"/>
                  </a:lnTo>
                  <a:lnTo>
                    <a:pt x="498932" y="134962"/>
                  </a:lnTo>
                  <a:lnTo>
                    <a:pt x="540537" y="155054"/>
                  </a:lnTo>
                  <a:lnTo>
                    <a:pt x="577557" y="181457"/>
                  </a:lnTo>
                  <a:lnTo>
                    <a:pt x="610006" y="214172"/>
                  </a:lnTo>
                  <a:lnTo>
                    <a:pt x="637870" y="253187"/>
                  </a:lnTo>
                  <a:lnTo>
                    <a:pt x="656564" y="287820"/>
                  </a:lnTo>
                  <a:lnTo>
                    <a:pt x="688289" y="238709"/>
                  </a:lnTo>
                  <a:lnTo>
                    <a:pt x="693496" y="231838"/>
                  </a:lnTo>
                  <a:lnTo>
                    <a:pt x="698576" y="228434"/>
                  </a:lnTo>
                  <a:lnTo>
                    <a:pt x="704659" y="228168"/>
                  </a:lnTo>
                  <a:lnTo>
                    <a:pt x="712889" y="230632"/>
                  </a:lnTo>
                  <a:lnTo>
                    <a:pt x="763219" y="250050"/>
                  </a:lnTo>
                  <a:close/>
                </a:path>
              </a:pathLst>
            </a:custGeom>
            <a:solidFill>
              <a:srgbClr val="38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7" name="object 47"/>
            <p:cNvSpPr/>
            <p:nvPr/>
          </p:nvSpPr>
          <p:spPr>
            <a:xfrm>
              <a:off x="5016141" y="1944375"/>
              <a:ext cx="281305" cy="283210"/>
            </a:xfrm>
            <a:custGeom>
              <a:avLst/>
              <a:gdLst/>
              <a:ahLst/>
              <a:cxnLst/>
              <a:rect l="l" t="t" r="r" b="b"/>
              <a:pathLst>
                <a:path w="281304" h="283210">
                  <a:moveTo>
                    <a:pt x="140534" y="0"/>
                  </a:moveTo>
                  <a:lnTo>
                    <a:pt x="96114" y="7208"/>
                  </a:lnTo>
                  <a:lnTo>
                    <a:pt x="57536" y="27279"/>
                  </a:lnTo>
                  <a:lnTo>
                    <a:pt x="27115" y="57886"/>
                  </a:lnTo>
                  <a:lnTo>
                    <a:pt x="7164" y="96699"/>
                  </a:lnTo>
                  <a:lnTo>
                    <a:pt x="0" y="141389"/>
                  </a:lnTo>
                  <a:lnTo>
                    <a:pt x="7164" y="186079"/>
                  </a:lnTo>
                  <a:lnTo>
                    <a:pt x="27115" y="224892"/>
                  </a:lnTo>
                  <a:lnTo>
                    <a:pt x="57536" y="255499"/>
                  </a:lnTo>
                  <a:lnTo>
                    <a:pt x="96114" y="275571"/>
                  </a:lnTo>
                  <a:lnTo>
                    <a:pt x="140534" y="282779"/>
                  </a:lnTo>
                  <a:lnTo>
                    <a:pt x="184953" y="275571"/>
                  </a:lnTo>
                  <a:lnTo>
                    <a:pt x="223531" y="255499"/>
                  </a:lnTo>
                  <a:lnTo>
                    <a:pt x="253952" y="224892"/>
                  </a:lnTo>
                  <a:lnTo>
                    <a:pt x="273903" y="186079"/>
                  </a:lnTo>
                  <a:lnTo>
                    <a:pt x="281067" y="141389"/>
                  </a:lnTo>
                  <a:lnTo>
                    <a:pt x="273903" y="96699"/>
                  </a:lnTo>
                  <a:lnTo>
                    <a:pt x="253952" y="57886"/>
                  </a:lnTo>
                  <a:lnTo>
                    <a:pt x="223531" y="27279"/>
                  </a:lnTo>
                  <a:lnTo>
                    <a:pt x="184953" y="7208"/>
                  </a:lnTo>
                  <a:lnTo>
                    <a:pt x="140534" y="0"/>
                  </a:lnTo>
                  <a:close/>
                </a:path>
              </a:pathLst>
            </a:custGeom>
            <a:solidFill>
              <a:srgbClr val="9519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8" name="object 48"/>
            <p:cNvSpPr/>
            <p:nvPr/>
          </p:nvSpPr>
          <p:spPr>
            <a:xfrm>
              <a:off x="5016141" y="1944375"/>
              <a:ext cx="281305" cy="283210"/>
            </a:xfrm>
            <a:custGeom>
              <a:avLst/>
              <a:gdLst/>
              <a:ahLst/>
              <a:cxnLst/>
              <a:rect l="l" t="t" r="r" b="b"/>
              <a:pathLst>
                <a:path w="281304" h="283210">
                  <a:moveTo>
                    <a:pt x="0" y="141389"/>
                  </a:moveTo>
                  <a:lnTo>
                    <a:pt x="7164" y="96699"/>
                  </a:lnTo>
                  <a:lnTo>
                    <a:pt x="27114" y="57886"/>
                  </a:lnTo>
                  <a:lnTo>
                    <a:pt x="57536" y="27279"/>
                  </a:lnTo>
                  <a:lnTo>
                    <a:pt x="96114" y="7208"/>
                  </a:lnTo>
                  <a:lnTo>
                    <a:pt x="140534" y="0"/>
                  </a:lnTo>
                  <a:lnTo>
                    <a:pt x="184953" y="7208"/>
                  </a:lnTo>
                  <a:lnTo>
                    <a:pt x="223531" y="27279"/>
                  </a:lnTo>
                  <a:lnTo>
                    <a:pt x="253953" y="57886"/>
                  </a:lnTo>
                  <a:lnTo>
                    <a:pt x="273903" y="96699"/>
                  </a:lnTo>
                  <a:lnTo>
                    <a:pt x="281068" y="141389"/>
                  </a:lnTo>
                  <a:lnTo>
                    <a:pt x="273903" y="186079"/>
                  </a:lnTo>
                  <a:lnTo>
                    <a:pt x="253953" y="224892"/>
                  </a:lnTo>
                  <a:lnTo>
                    <a:pt x="223531" y="255499"/>
                  </a:lnTo>
                  <a:lnTo>
                    <a:pt x="184953" y="275570"/>
                  </a:lnTo>
                  <a:lnTo>
                    <a:pt x="140534" y="282779"/>
                  </a:lnTo>
                  <a:lnTo>
                    <a:pt x="96114" y="275570"/>
                  </a:lnTo>
                  <a:lnTo>
                    <a:pt x="57536" y="255499"/>
                  </a:lnTo>
                  <a:lnTo>
                    <a:pt x="27114" y="224892"/>
                  </a:lnTo>
                  <a:lnTo>
                    <a:pt x="7164" y="186079"/>
                  </a:lnTo>
                  <a:lnTo>
                    <a:pt x="0" y="141389"/>
                  </a:lnTo>
                  <a:close/>
                </a:path>
              </a:pathLst>
            </a:custGeom>
            <a:ln w="28575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49" name="object 49"/>
          <p:cNvSpPr txBox="1"/>
          <p:nvPr/>
        </p:nvSpPr>
        <p:spPr>
          <a:xfrm>
            <a:off x="4801537" y="1951227"/>
            <a:ext cx="721995" cy="537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3810" algn="ctr">
              <a:lnSpc>
                <a:spcPct val="100000"/>
              </a:lnSpc>
              <a:spcBef>
                <a:spcPts val="100"/>
              </a:spcBef>
            </a:pPr>
            <a:r>
              <a:rPr sz="1600" b="1" spc="60" dirty="0">
                <a:solidFill>
                  <a:srgbClr val="FFFFFF"/>
                </a:solidFill>
                <a:latin typeface="Arial"/>
                <a:cs typeface="Arial"/>
              </a:rPr>
              <a:t>4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910"/>
              </a:spcBef>
            </a:pPr>
            <a:r>
              <a:rPr sz="1000" b="1" spc="-10" dirty="0">
                <a:solidFill>
                  <a:srgbClr val="333333"/>
                </a:solidFill>
                <a:latin typeface="Trebuchet MS"/>
                <a:cs typeface="Trebuchet MS"/>
              </a:rPr>
              <a:t>Value</a:t>
            </a:r>
            <a:r>
              <a:rPr sz="1000" b="1" spc="-120" dirty="0">
                <a:solidFill>
                  <a:srgbClr val="333333"/>
                </a:solidFill>
                <a:latin typeface="Trebuchet MS"/>
                <a:cs typeface="Trebuchet MS"/>
              </a:rPr>
              <a:t> </a:t>
            </a:r>
            <a:r>
              <a:rPr sz="1000" b="1" spc="-10" dirty="0">
                <a:solidFill>
                  <a:srgbClr val="333333"/>
                </a:solidFill>
                <a:latin typeface="Trebuchet MS"/>
                <a:cs typeface="Trebuchet MS"/>
              </a:rPr>
              <a:t>Chain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50" name="object 50"/>
          <p:cNvGrpSpPr/>
          <p:nvPr/>
        </p:nvGrpSpPr>
        <p:grpSpPr>
          <a:xfrm>
            <a:off x="5812398" y="1929790"/>
            <a:ext cx="1031875" cy="2191385"/>
            <a:chOff x="5812398" y="1929790"/>
            <a:chExt cx="1031875" cy="2191385"/>
          </a:xfrm>
        </p:grpSpPr>
        <p:sp>
          <p:nvSpPr>
            <p:cNvPr id="51" name="object 51"/>
            <p:cNvSpPr/>
            <p:nvPr/>
          </p:nvSpPr>
          <p:spPr>
            <a:xfrm>
              <a:off x="5826686" y="2063666"/>
              <a:ext cx="1003300" cy="2043430"/>
            </a:xfrm>
            <a:custGeom>
              <a:avLst/>
              <a:gdLst/>
              <a:ahLst/>
              <a:cxnLst/>
              <a:rect l="l" t="t" r="r" b="b"/>
              <a:pathLst>
                <a:path w="1003300" h="2043429">
                  <a:moveTo>
                    <a:pt x="867433" y="0"/>
                  </a:moveTo>
                  <a:lnTo>
                    <a:pt x="135801" y="0"/>
                  </a:lnTo>
                  <a:lnTo>
                    <a:pt x="119964" y="1017"/>
                  </a:lnTo>
                  <a:lnTo>
                    <a:pt x="76079" y="15382"/>
                  </a:lnTo>
                  <a:lnTo>
                    <a:pt x="39775" y="44326"/>
                  </a:lnTo>
                  <a:lnTo>
                    <a:pt x="13803" y="84784"/>
                  </a:lnTo>
                  <a:lnTo>
                    <a:pt x="913" y="133690"/>
                  </a:lnTo>
                  <a:lnTo>
                    <a:pt x="0" y="151339"/>
                  </a:lnTo>
                  <a:lnTo>
                    <a:pt x="0" y="2043088"/>
                  </a:lnTo>
                  <a:lnTo>
                    <a:pt x="1003236" y="2043088"/>
                  </a:lnTo>
                  <a:lnTo>
                    <a:pt x="1003236" y="151339"/>
                  </a:lnTo>
                  <a:lnTo>
                    <a:pt x="995318" y="100299"/>
                  </a:lnTo>
                  <a:lnTo>
                    <a:pt x="973400" y="56684"/>
                  </a:lnTo>
                  <a:lnTo>
                    <a:pt x="940235" y="23561"/>
                  </a:lnTo>
                  <a:lnTo>
                    <a:pt x="898571" y="3996"/>
                  </a:lnTo>
                  <a:lnTo>
                    <a:pt x="867433" y="0"/>
                  </a:lnTo>
                  <a:close/>
                </a:path>
              </a:pathLst>
            </a:custGeom>
            <a:ln w="28575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2" name="object 52"/>
            <p:cNvSpPr/>
            <p:nvPr/>
          </p:nvSpPr>
          <p:spPr>
            <a:xfrm>
              <a:off x="5937631" y="3312350"/>
              <a:ext cx="811530" cy="266700"/>
            </a:xfrm>
            <a:custGeom>
              <a:avLst/>
              <a:gdLst/>
              <a:ahLst/>
              <a:cxnLst/>
              <a:rect l="l" t="t" r="r" b="b"/>
              <a:pathLst>
                <a:path w="811529" h="266700">
                  <a:moveTo>
                    <a:pt x="302145" y="161836"/>
                  </a:moveTo>
                  <a:lnTo>
                    <a:pt x="301371" y="89827"/>
                  </a:lnTo>
                  <a:lnTo>
                    <a:pt x="292176" y="49453"/>
                  </a:lnTo>
                  <a:lnTo>
                    <a:pt x="267906" y="17792"/>
                  </a:lnTo>
                  <a:lnTo>
                    <a:pt x="238302" y="76"/>
                  </a:lnTo>
                  <a:lnTo>
                    <a:pt x="235673" y="889"/>
                  </a:lnTo>
                  <a:lnTo>
                    <a:pt x="221246" y="10350"/>
                  </a:lnTo>
                  <a:lnTo>
                    <a:pt x="209130" y="16776"/>
                  </a:lnTo>
                  <a:lnTo>
                    <a:pt x="196608" y="21932"/>
                  </a:lnTo>
                  <a:lnTo>
                    <a:pt x="183781" y="25781"/>
                  </a:lnTo>
                  <a:lnTo>
                    <a:pt x="170726" y="28359"/>
                  </a:lnTo>
                  <a:lnTo>
                    <a:pt x="157543" y="29641"/>
                  </a:lnTo>
                  <a:lnTo>
                    <a:pt x="144322" y="29629"/>
                  </a:lnTo>
                  <a:lnTo>
                    <a:pt x="105244" y="21869"/>
                  </a:lnTo>
                  <a:lnTo>
                    <a:pt x="66065" y="774"/>
                  </a:lnTo>
                  <a:lnTo>
                    <a:pt x="63411" y="63"/>
                  </a:lnTo>
                  <a:lnTo>
                    <a:pt x="23685" y="28371"/>
                  </a:lnTo>
                  <a:lnTo>
                    <a:pt x="4495" y="64071"/>
                  </a:lnTo>
                  <a:lnTo>
                    <a:pt x="0" y="153352"/>
                  </a:lnTo>
                  <a:lnTo>
                    <a:pt x="215" y="266230"/>
                  </a:lnTo>
                  <a:lnTo>
                    <a:pt x="301332" y="266230"/>
                  </a:lnTo>
                  <a:lnTo>
                    <a:pt x="301777" y="263639"/>
                  </a:lnTo>
                  <a:lnTo>
                    <a:pt x="302145" y="161836"/>
                  </a:lnTo>
                  <a:close/>
                </a:path>
                <a:path w="811529" h="266700">
                  <a:moveTo>
                    <a:pt x="811098" y="161899"/>
                  </a:moveTo>
                  <a:lnTo>
                    <a:pt x="810323" y="89573"/>
                  </a:lnTo>
                  <a:lnTo>
                    <a:pt x="800963" y="48933"/>
                  </a:lnTo>
                  <a:lnTo>
                    <a:pt x="776312" y="17272"/>
                  </a:lnTo>
                  <a:lnTo>
                    <a:pt x="746975" y="0"/>
                  </a:lnTo>
                  <a:lnTo>
                    <a:pt x="744689" y="850"/>
                  </a:lnTo>
                  <a:lnTo>
                    <a:pt x="730529" y="10160"/>
                  </a:lnTo>
                  <a:lnTo>
                    <a:pt x="718299" y="16649"/>
                  </a:lnTo>
                  <a:lnTo>
                    <a:pt x="705688" y="21844"/>
                  </a:lnTo>
                  <a:lnTo>
                    <a:pt x="692797" y="25742"/>
                  </a:lnTo>
                  <a:lnTo>
                    <a:pt x="679716" y="28346"/>
                  </a:lnTo>
                  <a:lnTo>
                    <a:pt x="666508" y="29641"/>
                  </a:lnTo>
                  <a:lnTo>
                    <a:pt x="653275" y="29641"/>
                  </a:lnTo>
                  <a:lnTo>
                    <a:pt x="614172" y="21844"/>
                  </a:lnTo>
                  <a:lnTo>
                    <a:pt x="577748" y="2336"/>
                  </a:lnTo>
                  <a:lnTo>
                    <a:pt x="574789" y="622"/>
                  </a:lnTo>
                  <a:lnTo>
                    <a:pt x="532561" y="28575"/>
                  </a:lnTo>
                  <a:lnTo>
                    <a:pt x="513486" y="64350"/>
                  </a:lnTo>
                  <a:lnTo>
                    <a:pt x="508952" y="124002"/>
                  </a:lnTo>
                  <a:lnTo>
                    <a:pt x="509143" y="265887"/>
                  </a:lnTo>
                  <a:lnTo>
                    <a:pt x="810348" y="265887"/>
                  </a:lnTo>
                  <a:lnTo>
                    <a:pt x="810717" y="263906"/>
                  </a:lnTo>
                  <a:lnTo>
                    <a:pt x="811098" y="161899"/>
                  </a:lnTo>
                  <a:close/>
                </a:path>
              </a:pathLst>
            </a:custGeom>
            <a:solidFill>
              <a:srgbClr val="38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3" name="object 53"/>
            <p:cNvSpPr/>
            <p:nvPr/>
          </p:nvSpPr>
          <p:spPr>
            <a:xfrm>
              <a:off x="6207179" y="3255698"/>
              <a:ext cx="273685" cy="322580"/>
            </a:xfrm>
            <a:custGeom>
              <a:avLst/>
              <a:gdLst/>
              <a:ahLst/>
              <a:cxnLst/>
              <a:rect l="l" t="t" r="r" b="b"/>
              <a:pathLst>
                <a:path w="273685" h="322579">
                  <a:moveTo>
                    <a:pt x="237427" y="20"/>
                  </a:moveTo>
                  <a:lnTo>
                    <a:pt x="234641" y="0"/>
                  </a:lnTo>
                  <a:lnTo>
                    <a:pt x="231982" y="947"/>
                  </a:lnTo>
                  <a:lnTo>
                    <a:pt x="217380" y="11399"/>
                  </a:lnTo>
                  <a:lnTo>
                    <a:pt x="204964" y="18703"/>
                  </a:lnTo>
                  <a:lnTo>
                    <a:pt x="165238" y="32863"/>
                  </a:lnTo>
                  <a:lnTo>
                    <a:pt x="137624" y="35817"/>
                  </a:lnTo>
                  <a:lnTo>
                    <a:pt x="123760" y="35342"/>
                  </a:lnTo>
                  <a:lnTo>
                    <a:pt x="83045" y="26078"/>
                  </a:lnTo>
                  <a:lnTo>
                    <a:pt x="45613" y="5007"/>
                  </a:lnTo>
                  <a:lnTo>
                    <a:pt x="40700" y="1911"/>
                  </a:lnTo>
                  <a:lnTo>
                    <a:pt x="36142" y="637"/>
                  </a:lnTo>
                  <a:lnTo>
                    <a:pt x="26509" y="3272"/>
                  </a:lnTo>
                  <a:lnTo>
                    <a:pt x="11776" y="12268"/>
                  </a:lnTo>
                  <a:lnTo>
                    <a:pt x="0" y="24564"/>
                  </a:lnTo>
                  <a:lnTo>
                    <a:pt x="13947" y="33996"/>
                  </a:lnTo>
                  <a:lnTo>
                    <a:pt x="25472" y="43213"/>
                  </a:lnTo>
                  <a:lnTo>
                    <a:pt x="52687" y="74857"/>
                  </a:lnTo>
                  <a:lnTo>
                    <a:pt x="68936" y="112459"/>
                  </a:lnTo>
                  <a:lnTo>
                    <a:pt x="74306" y="155981"/>
                  </a:lnTo>
                  <a:lnTo>
                    <a:pt x="74295" y="322548"/>
                  </a:lnTo>
                  <a:lnTo>
                    <a:pt x="197578" y="322548"/>
                  </a:lnTo>
                  <a:lnTo>
                    <a:pt x="197613" y="150732"/>
                  </a:lnTo>
                  <a:lnTo>
                    <a:pt x="204431" y="106782"/>
                  </a:lnTo>
                  <a:lnTo>
                    <a:pt x="224650" y="67009"/>
                  </a:lnTo>
                  <a:lnTo>
                    <a:pt x="259299" y="32787"/>
                  </a:lnTo>
                  <a:lnTo>
                    <a:pt x="273648" y="23694"/>
                  </a:lnTo>
                  <a:lnTo>
                    <a:pt x="265963" y="16653"/>
                  </a:lnTo>
                  <a:lnTo>
                    <a:pt x="257876" y="10670"/>
                  </a:lnTo>
                  <a:lnTo>
                    <a:pt x="249402" y="5542"/>
                  </a:lnTo>
                  <a:lnTo>
                    <a:pt x="240558" y="1065"/>
                  </a:lnTo>
                  <a:lnTo>
                    <a:pt x="237427" y="20"/>
                  </a:lnTo>
                  <a:close/>
                </a:path>
              </a:pathLst>
            </a:custGeom>
            <a:solidFill>
              <a:srgbClr val="9519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4" name="object 54"/>
            <p:cNvSpPr/>
            <p:nvPr/>
          </p:nvSpPr>
          <p:spPr>
            <a:xfrm>
              <a:off x="5993600" y="2866440"/>
              <a:ext cx="699135" cy="434340"/>
            </a:xfrm>
            <a:custGeom>
              <a:avLst/>
              <a:gdLst/>
              <a:ahLst/>
              <a:cxnLst/>
              <a:rect l="l" t="t" r="r" b="b"/>
              <a:pathLst>
                <a:path w="699134" h="434339">
                  <a:moveTo>
                    <a:pt x="189966" y="341757"/>
                  </a:moveTo>
                  <a:lnTo>
                    <a:pt x="181229" y="302006"/>
                  </a:lnTo>
                  <a:lnTo>
                    <a:pt x="157378" y="270497"/>
                  </a:lnTo>
                  <a:lnTo>
                    <a:pt x="122466" y="251256"/>
                  </a:lnTo>
                  <a:lnTo>
                    <a:pt x="95021" y="247230"/>
                  </a:lnTo>
                  <a:lnTo>
                    <a:pt x="80987" y="248259"/>
                  </a:lnTo>
                  <a:lnTo>
                    <a:pt x="43281" y="262458"/>
                  </a:lnTo>
                  <a:lnTo>
                    <a:pt x="15290" y="290271"/>
                  </a:lnTo>
                  <a:lnTo>
                    <a:pt x="1016" y="327736"/>
                  </a:lnTo>
                  <a:lnTo>
                    <a:pt x="0" y="341668"/>
                  </a:lnTo>
                  <a:lnTo>
                    <a:pt x="1054" y="355155"/>
                  </a:lnTo>
                  <a:lnTo>
                    <a:pt x="15430" y="391668"/>
                  </a:lnTo>
                  <a:lnTo>
                    <a:pt x="43395" y="419061"/>
                  </a:lnTo>
                  <a:lnTo>
                    <a:pt x="80746" y="433222"/>
                  </a:lnTo>
                  <a:lnTo>
                    <a:pt x="94564" y="434301"/>
                  </a:lnTo>
                  <a:lnTo>
                    <a:pt x="108470" y="433336"/>
                  </a:lnTo>
                  <a:lnTo>
                    <a:pt x="146088" y="419392"/>
                  </a:lnTo>
                  <a:lnTo>
                    <a:pt x="174294" y="392023"/>
                  </a:lnTo>
                  <a:lnTo>
                    <a:pt x="188861" y="355346"/>
                  </a:lnTo>
                  <a:lnTo>
                    <a:pt x="189966" y="341757"/>
                  </a:lnTo>
                  <a:close/>
                </a:path>
                <a:path w="699134" h="434339">
                  <a:moveTo>
                    <a:pt x="277177" y="150952"/>
                  </a:moveTo>
                  <a:lnTo>
                    <a:pt x="252958" y="120357"/>
                  </a:lnTo>
                  <a:lnTo>
                    <a:pt x="219062" y="102590"/>
                  </a:lnTo>
                  <a:lnTo>
                    <a:pt x="193624" y="98755"/>
                  </a:lnTo>
                  <a:lnTo>
                    <a:pt x="180619" y="99415"/>
                  </a:lnTo>
                  <a:lnTo>
                    <a:pt x="141859" y="113157"/>
                  </a:lnTo>
                  <a:lnTo>
                    <a:pt x="111467" y="143497"/>
                  </a:lnTo>
                  <a:lnTo>
                    <a:pt x="97713" y="183375"/>
                  </a:lnTo>
                  <a:lnTo>
                    <a:pt x="97536" y="197650"/>
                  </a:lnTo>
                  <a:lnTo>
                    <a:pt x="98005" y="201358"/>
                  </a:lnTo>
                  <a:lnTo>
                    <a:pt x="99187" y="204203"/>
                  </a:lnTo>
                  <a:lnTo>
                    <a:pt x="101638" y="206070"/>
                  </a:lnTo>
                  <a:lnTo>
                    <a:pt x="105879" y="206870"/>
                  </a:lnTo>
                  <a:lnTo>
                    <a:pt x="112179" y="207352"/>
                  </a:lnTo>
                  <a:lnTo>
                    <a:pt x="118478" y="208254"/>
                  </a:lnTo>
                  <a:lnTo>
                    <a:pt x="157683" y="221030"/>
                  </a:lnTo>
                  <a:lnTo>
                    <a:pt x="192278" y="246303"/>
                  </a:lnTo>
                  <a:lnTo>
                    <a:pt x="202565" y="257390"/>
                  </a:lnTo>
                  <a:lnTo>
                    <a:pt x="205574" y="243624"/>
                  </a:lnTo>
                  <a:lnTo>
                    <a:pt x="220687" y="206311"/>
                  </a:lnTo>
                  <a:lnTo>
                    <a:pt x="250151" y="170281"/>
                  </a:lnTo>
                  <a:lnTo>
                    <a:pt x="263105" y="159969"/>
                  </a:lnTo>
                  <a:lnTo>
                    <a:pt x="277177" y="150952"/>
                  </a:lnTo>
                  <a:close/>
                </a:path>
                <a:path w="699134" h="434339">
                  <a:moveTo>
                    <a:pt x="440766" y="69380"/>
                  </a:moveTo>
                  <a:lnTo>
                    <a:pt x="422046" y="33540"/>
                  </a:lnTo>
                  <a:lnTo>
                    <a:pt x="390042" y="9105"/>
                  </a:lnTo>
                  <a:lnTo>
                    <a:pt x="350062" y="0"/>
                  </a:lnTo>
                  <a:lnTo>
                    <a:pt x="336118" y="990"/>
                  </a:lnTo>
                  <a:lnTo>
                    <a:pt x="297827" y="15290"/>
                  </a:lnTo>
                  <a:lnTo>
                    <a:pt x="269214" y="43294"/>
                  </a:lnTo>
                  <a:lnTo>
                    <a:pt x="257835" y="70421"/>
                  </a:lnTo>
                  <a:lnTo>
                    <a:pt x="258343" y="72707"/>
                  </a:lnTo>
                  <a:lnTo>
                    <a:pt x="259778" y="74574"/>
                  </a:lnTo>
                  <a:lnTo>
                    <a:pt x="275272" y="84924"/>
                  </a:lnTo>
                  <a:lnTo>
                    <a:pt x="287045" y="94818"/>
                  </a:lnTo>
                  <a:lnTo>
                    <a:pt x="297522" y="105905"/>
                  </a:lnTo>
                  <a:lnTo>
                    <a:pt x="306705" y="118198"/>
                  </a:lnTo>
                  <a:lnTo>
                    <a:pt x="316306" y="134505"/>
                  </a:lnTo>
                  <a:lnTo>
                    <a:pt x="316141" y="134213"/>
                  </a:lnTo>
                  <a:lnTo>
                    <a:pt x="380796" y="134213"/>
                  </a:lnTo>
                  <a:lnTo>
                    <a:pt x="387565" y="120980"/>
                  </a:lnTo>
                  <a:lnTo>
                    <a:pt x="395630" y="108661"/>
                  </a:lnTo>
                  <a:lnTo>
                    <a:pt x="404977" y="97320"/>
                  </a:lnTo>
                  <a:lnTo>
                    <a:pt x="415620" y="86969"/>
                  </a:lnTo>
                  <a:lnTo>
                    <a:pt x="427545" y="77647"/>
                  </a:lnTo>
                  <a:lnTo>
                    <a:pt x="440766" y="69380"/>
                  </a:lnTo>
                  <a:close/>
                </a:path>
                <a:path w="699134" h="434339">
                  <a:moveTo>
                    <a:pt x="456031" y="278638"/>
                  </a:moveTo>
                  <a:lnTo>
                    <a:pt x="447636" y="237947"/>
                  </a:lnTo>
                  <a:lnTo>
                    <a:pt x="424802" y="204711"/>
                  </a:lnTo>
                  <a:lnTo>
                    <a:pt x="390969" y="182283"/>
                  </a:lnTo>
                  <a:lnTo>
                    <a:pt x="349554" y="174053"/>
                  </a:lnTo>
                  <a:lnTo>
                    <a:pt x="335114" y="174993"/>
                  </a:lnTo>
                  <a:lnTo>
                    <a:pt x="295833" y="188302"/>
                  </a:lnTo>
                  <a:lnTo>
                    <a:pt x="265264" y="214668"/>
                  </a:lnTo>
                  <a:lnTo>
                    <a:pt x="246837" y="250748"/>
                  </a:lnTo>
                  <a:lnTo>
                    <a:pt x="242989" y="278536"/>
                  </a:lnTo>
                  <a:lnTo>
                    <a:pt x="243941" y="292709"/>
                  </a:lnTo>
                  <a:lnTo>
                    <a:pt x="257429" y="331355"/>
                  </a:lnTo>
                  <a:lnTo>
                    <a:pt x="284187" y="361505"/>
                  </a:lnTo>
                  <a:lnTo>
                    <a:pt x="320840" y="379780"/>
                  </a:lnTo>
                  <a:lnTo>
                    <a:pt x="349084" y="383705"/>
                  </a:lnTo>
                  <a:lnTo>
                    <a:pt x="363499" y="382816"/>
                  </a:lnTo>
                  <a:lnTo>
                    <a:pt x="402869" y="369506"/>
                  </a:lnTo>
                  <a:lnTo>
                    <a:pt x="433628" y="342925"/>
                  </a:lnTo>
                  <a:lnTo>
                    <a:pt x="452196" y="306552"/>
                  </a:lnTo>
                  <a:lnTo>
                    <a:pt x="456031" y="278638"/>
                  </a:lnTo>
                  <a:close/>
                </a:path>
                <a:path w="699134" h="434339">
                  <a:moveTo>
                    <a:pt x="601637" y="186131"/>
                  </a:moveTo>
                  <a:lnTo>
                    <a:pt x="591413" y="145808"/>
                  </a:lnTo>
                  <a:lnTo>
                    <a:pt x="564045" y="113334"/>
                  </a:lnTo>
                  <a:lnTo>
                    <a:pt x="524344" y="95872"/>
                  </a:lnTo>
                  <a:lnTo>
                    <a:pt x="510095" y="94310"/>
                  </a:lnTo>
                  <a:lnTo>
                    <a:pt x="495820" y="94856"/>
                  </a:lnTo>
                  <a:lnTo>
                    <a:pt x="455612" y="108851"/>
                  </a:lnTo>
                  <a:lnTo>
                    <a:pt x="420014" y="149860"/>
                  </a:lnTo>
                  <a:lnTo>
                    <a:pt x="433451" y="158305"/>
                  </a:lnTo>
                  <a:lnTo>
                    <a:pt x="445643" y="167589"/>
                  </a:lnTo>
                  <a:lnTo>
                    <a:pt x="474738" y="200482"/>
                  </a:lnTo>
                  <a:lnTo>
                    <a:pt x="492760" y="241122"/>
                  </a:lnTo>
                  <a:lnTo>
                    <a:pt x="496341" y="256425"/>
                  </a:lnTo>
                  <a:lnTo>
                    <a:pt x="498170" y="255282"/>
                  </a:lnTo>
                  <a:lnTo>
                    <a:pt x="529767" y="227622"/>
                  </a:lnTo>
                  <a:lnTo>
                    <a:pt x="566686" y="211188"/>
                  </a:lnTo>
                  <a:lnTo>
                    <a:pt x="594575" y="206616"/>
                  </a:lnTo>
                  <a:lnTo>
                    <a:pt x="597446" y="206006"/>
                  </a:lnTo>
                  <a:lnTo>
                    <a:pt x="599160" y="204685"/>
                  </a:lnTo>
                  <a:lnTo>
                    <a:pt x="600087" y="202704"/>
                  </a:lnTo>
                  <a:lnTo>
                    <a:pt x="600621" y="200113"/>
                  </a:lnTo>
                  <a:lnTo>
                    <a:pt x="601637" y="186131"/>
                  </a:lnTo>
                  <a:close/>
                </a:path>
                <a:path w="699134" h="434339">
                  <a:moveTo>
                    <a:pt x="699020" y="340791"/>
                  </a:moveTo>
                  <a:lnTo>
                    <a:pt x="690156" y="301510"/>
                  </a:lnTo>
                  <a:lnTo>
                    <a:pt x="666254" y="270319"/>
                  </a:lnTo>
                  <a:lnTo>
                    <a:pt x="631393" y="251231"/>
                  </a:lnTo>
                  <a:lnTo>
                    <a:pt x="604062" y="247205"/>
                  </a:lnTo>
                  <a:lnTo>
                    <a:pt x="590105" y="248208"/>
                  </a:lnTo>
                  <a:lnTo>
                    <a:pt x="552500" y="262305"/>
                  </a:lnTo>
                  <a:lnTo>
                    <a:pt x="524446" y="289902"/>
                  </a:lnTo>
                  <a:lnTo>
                    <a:pt x="510057" y="326948"/>
                  </a:lnTo>
                  <a:lnTo>
                    <a:pt x="509016" y="340690"/>
                  </a:lnTo>
                  <a:lnTo>
                    <a:pt x="510057" y="354444"/>
                  </a:lnTo>
                  <a:lnTo>
                    <a:pt x="524383" y="391490"/>
                  </a:lnTo>
                  <a:lnTo>
                    <a:pt x="552386" y="419112"/>
                  </a:lnTo>
                  <a:lnTo>
                    <a:pt x="589991" y="433260"/>
                  </a:lnTo>
                  <a:lnTo>
                    <a:pt x="603961" y="434301"/>
                  </a:lnTo>
                  <a:lnTo>
                    <a:pt x="617905" y="433285"/>
                  </a:lnTo>
                  <a:lnTo>
                    <a:pt x="655510" y="419163"/>
                  </a:lnTo>
                  <a:lnTo>
                    <a:pt x="683577" y="391553"/>
                  </a:lnTo>
                  <a:lnTo>
                    <a:pt x="697966" y="354533"/>
                  </a:lnTo>
                  <a:lnTo>
                    <a:pt x="699020" y="340791"/>
                  </a:lnTo>
                  <a:close/>
                </a:path>
              </a:pathLst>
            </a:custGeom>
            <a:solidFill>
              <a:srgbClr val="38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5" name="object 55"/>
            <p:cNvSpPr/>
            <p:nvPr/>
          </p:nvSpPr>
          <p:spPr>
            <a:xfrm>
              <a:off x="6202681" y="1944077"/>
              <a:ext cx="281305" cy="283210"/>
            </a:xfrm>
            <a:custGeom>
              <a:avLst/>
              <a:gdLst/>
              <a:ahLst/>
              <a:cxnLst/>
              <a:rect l="l" t="t" r="r" b="b"/>
              <a:pathLst>
                <a:path w="281304" h="283210">
                  <a:moveTo>
                    <a:pt x="140533" y="0"/>
                  </a:moveTo>
                  <a:lnTo>
                    <a:pt x="96113" y="7208"/>
                  </a:lnTo>
                  <a:lnTo>
                    <a:pt x="57535" y="27279"/>
                  </a:lnTo>
                  <a:lnTo>
                    <a:pt x="27114" y="57886"/>
                  </a:lnTo>
                  <a:lnTo>
                    <a:pt x="7164" y="96699"/>
                  </a:lnTo>
                  <a:lnTo>
                    <a:pt x="0" y="141389"/>
                  </a:lnTo>
                  <a:lnTo>
                    <a:pt x="7164" y="186079"/>
                  </a:lnTo>
                  <a:lnTo>
                    <a:pt x="27114" y="224892"/>
                  </a:lnTo>
                  <a:lnTo>
                    <a:pt x="57535" y="255499"/>
                  </a:lnTo>
                  <a:lnTo>
                    <a:pt x="96113" y="275571"/>
                  </a:lnTo>
                  <a:lnTo>
                    <a:pt x="140533" y="282779"/>
                  </a:lnTo>
                  <a:lnTo>
                    <a:pt x="184952" y="275571"/>
                  </a:lnTo>
                  <a:lnTo>
                    <a:pt x="223530" y="255499"/>
                  </a:lnTo>
                  <a:lnTo>
                    <a:pt x="253952" y="224892"/>
                  </a:lnTo>
                  <a:lnTo>
                    <a:pt x="273902" y="186079"/>
                  </a:lnTo>
                  <a:lnTo>
                    <a:pt x="281067" y="141389"/>
                  </a:lnTo>
                  <a:lnTo>
                    <a:pt x="273902" y="96699"/>
                  </a:lnTo>
                  <a:lnTo>
                    <a:pt x="253952" y="57886"/>
                  </a:lnTo>
                  <a:lnTo>
                    <a:pt x="223530" y="27279"/>
                  </a:lnTo>
                  <a:lnTo>
                    <a:pt x="184952" y="7208"/>
                  </a:lnTo>
                  <a:lnTo>
                    <a:pt x="140533" y="0"/>
                  </a:lnTo>
                  <a:close/>
                </a:path>
              </a:pathLst>
            </a:custGeom>
            <a:solidFill>
              <a:srgbClr val="9519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6" name="object 56"/>
            <p:cNvSpPr/>
            <p:nvPr/>
          </p:nvSpPr>
          <p:spPr>
            <a:xfrm>
              <a:off x="6202681" y="1944077"/>
              <a:ext cx="281305" cy="283210"/>
            </a:xfrm>
            <a:custGeom>
              <a:avLst/>
              <a:gdLst/>
              <a:ahLst/>
              <a:cxnLst/>
              <a:rect l="l" t="t" r="r" b="b"/>
              <a:pathLst>
                <a:path w="281304" h="283210">
                  <a:moveTo>
                    <a:pt x="0" y="141389"/>
                  </a:moveTo>
                  <a:lnTo>
                    <a:pt x="7164" y="96699"/>
                  </a:lnTo>
                  <a:lnTo>
                    <a:pt x="27114" y="57886"/>
                  </a:lnTo>
                  <a:lnTo>
                    <a:pt x="57536" y="27279"/>
                  </a:lnTo>
                  <a:lnTo>
                    <a:pt x="96114" y="7208"/>
                  </a:lnTo>
                  <a:lnTo>
                    <a:pt x="140534" y="0"/>
                  </a:lnTo>
                  <a:lnTo>
                    <a:pt x="184953" y="7208"/>
                  </a:lnTo>
                  <a:lnTo>
                    <a:pt x="223531" y="27279"/>
                  </a:lnTo>
                  <a:lnTo>
                    <a:pt x="253953" y="57886"/>
                  </a:lnTo>
                  <a:lnTo>
                    <a:pt x="273903" y="96699"/>
                  </a:lnTo>
                  <a:lnTo>
                    <a:pt x="281068" y="141389"/>
                  </a:lnTo>
                  <a:lnTo>
                    <a:pt x="273903" y="186079"/>
                  </a:lnTo>
                  <a:lnTo>
                    <a:pt x="253953" y="224892"/>
                  </a:lnTo>
                  <a:lnTo>
                    <a:pt x="223531" y="255499"/>
                  </a:lnTo>
                  <a:lnTo>
                    <a:pt x="184953" y="275570"/>
                  </a:lnTo>
                  <a:lnTo>
                    <a:pt x="140534" y="282779"/>
                  </a:lnTo>
                  <a:lnTo>
                    <a:pt x="96114" y="275570"/>
                  </a:lnTo>
                  <a:lnTo>
                    <a:pt x="57536" y="255499"/>
                  </a:lnTo>
                  <a:lnTo>
                    <a:pt x="27114" y="224892"/>
                  </a:lnTo>
                  <a:lnTo>
                    <a:pt x="7164" y="186079"/>
                  </a:lnTo>
                  <a:lnTo>
                    <a:pt x="0" y="141389"/>
                  </a:lnTo>
                  <a:close/>
                </a:path>
              </a:pathLst>
            </a:custGeom>
            <a:ln w="28575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7" name="object 57"/>
          <p:cNvSpPr txBox="1"/>
          <p:nvPr/>
        </p:nvSpPr>
        <p:spPr>
          <a:xfrm>
            <a:off x="6118814" y="1951227"/>
            <a:ext cx="417195" cy="5378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1750" algn="ctr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FFFFFF"/>
                </a:solidFill>
                <a:latin typeface="Arial"/>
                <a:cs typeface="Arial"/>
              </a:rPr>
              <a:t>5</a:t>
            </a:r>
            <a:endParaRPr sz="16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910"/>
              </a:spcBef>
            </a:pPr>
            <a:r>
              <a:rPr sz="1000" b="1" spc="-10" dirty="0">
                <a:solidFill>
                  <a:srgbClr val="333333"/>
                </a:solidFill>
                <a:latin typeface="Trebuchet MS"/>
                <a:cs typeface="Trebuchet MS"/>
              </a:rPr>
              <a:t>People</a:t>
            </a:r>
            <a:endParaRPr sz="1000">
              <a:latin typeface="Trebuchet MS"/>
              <a:cs typeface="Trebuchet MS"/>
            </a:endParaRPr>
          </a:p>
        </p:txBody>
      </p:sp>
      <p:grpSp>
        <p:nvGrpSpPr>
          <p:cNvPr id="58" name="object 58"/>
          <p:cNvGrpSpPr/>
          <p:nvPr/>
        </p:nvGrpSpPr>
        <p:grpSpPr>
          <a:xfrm>
            <a:off x="7086090" y="2772743"/>
            <a:ext cx="823594" cy="842644"/>
            <a:chOff x="7086090" y="2772743"/>
            <a:chExt cx="823594" cy="842644"/>
          </a:xfrm>
        </p:grpSpPr>
        <p:sp>
          <p:nvSpPr>
            <p:cNvPr id="59" name="object 59"/>
            <p:cNvSpPr/>
            <p:nvPr/>
          </p:nvSpPr>
          <p:spPr>
            <a:xfrm>
              <a:off x="7450998" y="3413439"/>
              <a:ext cx="93345" cy="190500"/>
            </a:xfrm>
            <a:custGeom>
              <a:avLst/>
              <a:gdLst/>
              <a:ahLst/>
              <a:cxnLst/>
              <a:rect l="l" t="t" r="r" b="b"/>
              <a:pathLst>
                <a:path w="93345" h="190500">
                  <a:moveTo>
                    <a:pt x="93066" y="0"/>
                  </a:moveTo>
                  <a:lnTo>
                    <a:pt x="0" y="0"/>
                  </a:lnTo>
                  <a:lnTo>
                    <a:pt x="0" y="190467"/>
                  </a:lnTo>
                  <a:lnTo>
                    <a:pt x="93066" y="190467"/>
                  </a:lnTo>
                  <a:lnTo>
                    <a:pt x="93066" y="0"/>
                  </a:lnTo>
                  <a:close/>
                </a:path>
              </a:pathLst>
            </a:custGeom>
            <a:solidFill>
              <a:srgbClr val="9519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0" name="object 60"/>
            <p:cNvSpPr/>
            <p:nvPr/>
          </p:nvSpPr>
          <p:spPr>
            <a:xfrm>
              <a:off x="7127164" y="2772752"/>
              <a:ext cx="743585" cy="842644"/>
            </a:xfrm>
            <a:custGeom>
              <a:avLst/>
              <a:gdLst/>
              <a:ahLst/>
              <a:cxnLst/>
              <a:rect l="l" t="t" r="r" b="b"/>
              <a:pathLst>
                <a:path w="743584" h="842645">
                  <a:moveTo>
                    <a:pt x="369900" y="660107"/>
                  </a:moveTo>
                  <a:lnTo>
                    <a:pt x="366712" y="660107"/>
                  </a:lnTo>
                  <a:lnTo>
                    <a:pt x="369519" y="660120"/>
                  </a:lnTo>
                  <a:lnTo>
                    <a:pt x="369900" y="660107"/>
                  </a:lnTo>
                  <a:close/>
                </a:path>
                <a:path w="743584" h="842645">
                  <a:moveTo>
                    <a:pt x="508127" y="139890"/>
                  </a:moveTo>
                  <a:lnTo>
                    <a:pt x="500976" y="95707"/>
                  </a:lnTo>
                  <a:lnTo>
                    <a:pt x="481406" y="57315"/>
                  </a:lnTo>
                  <a:lnTo>
                    <a:pt x="467448" y="41516"/>
                  </a:lnTo>
                  <a:lnTo>
                    <a:pt x="467448" y="192151"/>
                  </a:lnTo>
                  <a:lnTo>
                    <a:pt x="460133" y="205384"/>
                  </a:lnTo>
                  <a:lnTo>
                    <a:pt x="424002" y="238366"/>
                  </a:lnTo>
                  <a:lnTo>
                    <a:pt x="380771" y="251523"/>
                  </a:lnTo>
                  <a:lnTo>
                    <a:pt x="375031" y="227926"/>
                  </a:lnTo>
                  <a:lnTo>
                    <a:pt x="374345" y="225171"/>
                  </a:lnTo>
                  <a:lnTo>
                    <a:pt x="370992" y="214058"/>
                  </a:lnTo>
                  <a:lnTo>
                    <a:pt x="360248" y="204825"/>
                  </a:lnTo>
                  <a:lnTo>
                    <a:pt x="349046" y="198704"/>
                  </a:lnTo>
                  <a:lnTo>
                    <a:pt x="343611" y="197929"/>
                  </a:lnTo>
                  <a:lnTo>
                    <a:pt x="338404" y="199644"/>
                  </a:lnTo>
                  <a:lnTo>
                    <a:pt x="333349" y="203212"/>
                  </a:lnTo>
                  <a:lnTo>
                    <a:pt x="323380" y="211797"/>
                  </a:lnTo>
                  <a:lnTo>
                    <a:pt x="302348" y="227926"/>
                  </a:lnTo>
                  <a:lnTo>
                    <a:pt x="291363" y="217906"/>
                  </a:lnTo>
                  <a:lnTo>
                    <a:pt x="282105" y="206629"/>
                  </a:lnTo>
                  <a:lnTo>
                    <a:pt x="274485" y="194119"/>
                  </a:lnTo>
                  <a:lnTo>
                    <a:pt x="267931" y="179146"/>
                  </a:lnTo>
                  <a:lnTo>
                    <a:pt x="269341" y="176237"/>
                  </a:lnTo>
                  <a:lnTo>
                    <a:pt x="291922" y="158572"/>
                  </a:lnTo>
                  <a:lnTo>
                    <a:pt x="302653" y="150431"/>
                  </a:lnTo>
                  <a:lnTo>
                    <a:pt x="319430" y="140500"/>
                  </a:lnTo>
                  <a:lnTo>
                    <a:pt x="322808" y="140322"/>
                  </a:lnTo>
                  <a:lnTo>
                    <a:pt x="326059" y="140550"/>
                  </a:lnTo>
                  <a:lnTo>
                    <a:pt x="334683" y="140703"/>
                  </a:lnTo>
                  <a:lnTo>
                    <a:pt x="336194" y="140322"/>
                  </a:lnTo>
                  <a:lnTo>
                    <a:pt x="342366" y="138798"/>
                  </a:lnTo>
                  <a:lnTo>
                    <a:pt x="349186" y="134721"/>
                  </a:lnTo>
                  <a:lnTo>
                    <a:pt x="359079" y="124129"/>
                  </a:lnTo>
                  <a:lnTo>
                    <a:pt x="363435" y="120205"/>
                  </a:lnTo>
                  <a:lnTo>
                    <a:pt x="367220" y="116230"/>
                  </a:lnTo>
                  <a:lnTo>
                    <a:pt x="369443" y="111848"/>
                  </a:lnTo>
                  <a:lnTo>
                    <a:pt x="369468" y="106908"/>
                  </a:lnTo>
                  <a:lnTo>
                    <a:pt x="367944" y="101600"/>
                  </a:lnTo>
                  <a:lnTo>
                    <a:pt x="363613" y="90754"/>
                  </a:lnTo>
                  <a:lnTo>
                    <a:pt x="360603" y="79870"/>
                  </a:lnTo>
                  <a:lnTo>
                    <a:pt x="358660" y="74955"/>
                  </a:lnTo>
                  <a:lnTo>
                    <a:pt x="355765" y="71361"/>
                  </a:lnTo>
                  <a:lnTo>
                    <a:pt x="352386" y="70091"/>
                  </a:lnTo>
                  <a:lnTo>
                    <a:pt x="351713" y="69837"/>
                  </a:lnTo>
                  <a:lnTo>
                    <a:pt x="349554" y="69786"/>
                  </a:lnTo>
                  <a:lnTo>
                    <a:pt x="327914" y="67424"/>
                  </a:lnTo>
                  <a:lnTo>
                    <a:pt x="317169" y="57708"/>
                  </a:lnTo>
                  <a:lnTo>
                    <a:pt x="308965" y="49212"/>
                  </a:lnTo>
                  <a:lnTo>
                    <a:pt x="317893" y="40805"/>
                  </a:lnTo>
                  <a:lnTo>
                    <a:pt x="329145" y="34556"/>
                  </a:lnTo>
                  <a:lnTo>
                    <a:pt x="342214" y="30416"/>
                  </a:lnTo>
                  <a:lnTo>
                    <a:pt x="356616" y="28321"/>
                  </a:lnTo>
                  <a:lnTo>
                    <a:pt x="372541" y="28308"/>
                  </a:lnTo>
                  <a:lnTo>
                    <a:pt x="387362" y="30048"/>
                  </a:lnTo>
                  <a:lnTo>
                    <a:pt x="430809" y="46482"/>
                  </a:lnTo>
                  <a:lnTo>
                    <a:pt x="452107" y="66001"/>
                  </a:lnTo>
                  <a:lnTo>
                    <a:pt x="435698" y="77177"/>
                  </a:lnTo>
                  <a:lnTo>
                    <a:pt x="426110" y="87744"/>
                  </a:lnTo>
                  <a:lnTo>
                    <a:pt x="425894" y="90017"/>
                  </a:lnTo>
                  <a:lnTo>
                    <a:pt x="426745" y="105270"/>
                  </a:lnTo>
                  <a:lnTo>
                    <a:pt x="424942" y="119621"/>
                  </a:lnTo>
                  <a:lnTo>
                    <a:pt x="420624" y="133159"/>
                  </a:lnTo>
                  <a:lnTo>
                    <a:pt x="413943" y="145923"/>
                  </a:lnTo>
                  <a:lnTo>
                    <a:pt x="403377" y="160223"/>
                  </a:lnTo>
                  <a:lnTo>
                    <a:pt x="398284" y="168427"/>
                  </a:lnTo>
                  <a:lnTo>
                    <a:pt x="467448" y="192151"/>
                  </a:lnTo>
                  <a:lnTo>
                    <a:pt x="467448" y="41516"/>
                  </a:lnTo>
                  <a:lnTo>
                    <a:pt x="427367" y="12484"/>
                  </a:lnTo>
                  <a:lnTo>
                    <a:pt x="385711" y="825"/>
                  </a:lnTo>
                  <a:lnTo>
                    <a:pt x="370814" y="0"/>
                  </a:lnTo>
                  <a:lnTo>
                    <a:pt x="355841" y="812"/>
                  </a:lnTo>
                  <a:lnTo>
                    <a:pt x="314083" y="12471"/>
                  </a:lnTo>
                  <a:lnTo>
                    <a:pt x="278701" y="36195"/>
                  </a:lnTo>
                  <a:lnTo>
                    <a:pt x="252082" y="69583"/>
                  </a:lnTo>
                  <a:lnTo>
                    <a:pt x="236474" y="110324"/>
                  </a:lnTo>
                  <a:lnTo>
                    <a:pt x="233337" y="139890"/>
                  </a:lnTo>
                  <a:lnTo>
                    <a:pt x="234124" y="155714"/>
                  </a:lnTo>
                  <a:lnTo>
                    <a:pt x="245605" y="198374"/>
                  </a:lnTo>
                  <a:lnTo>
                    <a:pt x="268859" y="234454"/>
                  </a:lnTo>
                  <a:lnTo>
                    <a:pt x="301586" y="261607"/>
                  </a:lnTo>
                  <a:lnTo>
                    <a:pt x="341490" y="277520"/>
                  </a:lnTo>
                  <a:lnTo>
                    <a:pt x="370967" y="280720"/>
                  </a:lnTo>
                  <a:lnTo>
                    <a:pt x="385914" y="279869"/>
                  </a:lnTo>
                  <a:lnTo>
                    <a:pt x="427672" y="268071"/>
                  </a:lnTo>
                  <a:lnTo>
                    <a:pt x="454279" y="251523"/>
                  </a:lnTo>
                  <a:lnTo>
                    <a:pt x="462978" y="244246"/>
                  </a:lnTo>
                  <a:lnTo>
                    <a:pt x="489534" y="210756"/>
                  </a:lnTo>
                  <a:lnTo>
                    <a:pt x="505053" y="169976"/>
                  </a:lnTo>
                  <a:lnTo>
                    <a:pt x="507377" y="155168"/>
                  </a:lnTo>
                  <a:lnTo>
                    <a:pt x="508127" y="139890"/>
                  </a:lnTo>
                  <a:close/>
                </a:path>
                <a:path w="743584" h="842645">
                  <a:moveTo>
                    <a:pt x="743127" y="706501"/>
                  </a:moveTo>
                  <a:lnTo>
                    <a:pt x="740460" y="697331"/>
                  </a:lnTo>
                  <a:lnTo>
                    <a:pt x="728637" y="684568"/>
                  </a:lnTo>
                  <a:lnTo>
                    <a:pt x="715784" y="681875"/>
                  </a:lnTo>
                  <a:lnTo>
                    <a:pt x="715784" y="709726"/>
                  </a:lnTo>
                  <a:lnTo>
                    <a:pt x="702957" y="720483"/>
                  </a:lnTo>
                  <a:lnTo>
                    <a:pt x="688822" y="723582"/>
                  </a:lnTo>
                  <a:lnTo>
                    <a:pt x="674116" y="723392"/>
                  </a:lnTo>
                  <a:lnTo>
                    <a:pt x="659587" y="724255"/>
                  </a:lnTo>
                  <a:lnTo>
                    <a:pt x="659587" y="709726"/>
                  </a:lnTo>
                  <a:lnTo>
                    <a:pt x="715784" y="709726"/>
                  </a:lnTo>
                  <a:lnTo>
                    <a:pt x="715784" y="681875"/>
                  </a:lnTo>
                  <a:lnTo>
                    <a:pt x="713130" y="681316"/>
                  </a:lnTo>
                  <a:lnTo>
                    <a:pt x="711504" y="681189"/>
                  </a:lnTo>
                  <a:lnTo>
                    <a:pt x="691172" y="681291"/>
                  </a:lnTo>
                  <a:lnTo>
                    <a:pt x="660019" y="681253"/>
                  </a:lnTo>
                  <a:lnTo>
                    <a:pt x="658304" y="674446"/>
                  </a:lnTo>
                  <a:lnTo>
                    <a:pt x="605332" y="674446"/>
                  </a:lnTo>
                  <a:lnTo>
                    <a:pt x="589876" y="674065"/>
                  </a:lnTo>
                  <a:lnTo>
                    <a:pt x="544461" y="667880"/>
                  </a:lnTo>
                  <a:lnTo>
                    <a:pt x="490042" y="651522"/>
                  </a:lnTo>
                  <a:lnTo>
                    <a:pt x="468833" y="647814"/>
                  </a:lnTo>
                  <a:lnTo>
                    <a:pt x="455726" y="646201"/>
                  </a:lnTo>
                  <a:lnTo>
                    <a:pt x="452081" y="645896"/>
                  </a:lnTo>
                  <a:lnTo>
                    <a:pt x="445935" y="645883"/>
                  </a:lnTo>
                  <a:lnTo>
                    <a:pt x="439750" y="646074"/>
                  </a:lnTo>
                  <a:lnTo>
                    <a:pt x="433590" y="646201"/>
                  </a:lnTo>
                  <a:lnTo>
                    <a:pt x="446874" y="637743"/>
                  </a:lnTo>
                  <a:lnTo>
                    <a:pt x="453631" y="632396"/>
                  </a:lnTo>
                  <a:lnTo>
                    <a:pt x="458876" y="628256"/>
                  </a:lnTo>
                  <a:lnTo>
                    <a:pt x="487095" y="594715"/>
                  </a:lnTo>
                  <a:lnTo>
                    <a:pt x="503504" y="555752"/>
                  </a:lnTo>
                  <a:lnTo>
                    <a:pt x="507936" y="514261"/>
                  </a:lnTo>
                  <a:lnTo>
                    <a:pt x="506730" y="500354"/>
                  </a:lnTo>
                  <a:lnTo>
                    <a:pt x="489496" y="449592"/>
                  </a:lnTo>
                  <a:lnTo>
                    <a:pt x="480517" y="435597"/>
                  </a:lnTo>
                  <a:lnTo>
                    <a:pt x="480517" y="517436"/>
                  </a:lnTo>
                  <a:lnTo>
                    <a:pt x="480187" y="532498"/>
                  </a:lnTo>
                  <a:lnTo>
                    <a:pt x="466852" y="574433"/>
                  </a:lnTo>
                  <a:lnTo>
                    <a:pt x="435470" y="610336"/>
                  </a:lnTo>
                  <a:lnTo>
                    <a:pt x="410946" y="624903"/>
                  </a:lnTo>
                  <a:lnTo>
                    <a:pt x="410946" y="756348"/>
                  </a:lnTo>
                  <a:lnTo>
                    <a:pt x="410806" y="759802"/>
                  </a:lnTo>
                  <a:lnTo>
                    <a:pt x="370713" y="814793"/>
                  </a:lnTo>
                  <a:lnTo>
                    <a:pt x="330263" y="759294"/>
                  </a:lnTo>
                  <a:lnTo>
                    <a:pt x="330441" y="756615"/>
                  </a:lnTo>
                  <a:lnTo>
                    <a:pt x="333590" y="747306"/>
                  </a:lnTo>
                  <a:lnTo>
                    <a:pt x="341363" y="724903"/>
                  </a:lnTo>
                  <a:lnTo>
                    <a:pt x="65328" y="724903"/>
                  </a:lnTo>
                  <a:lnTo>
                    <a:pt x="49758" y="723480"/>
                  </a:lnTo>
                  <a:lnTo>
                    <a:pt x="36957" y="718362"/>
                  </a:lnTo>
                  <a:lnTo>
                    <a:pt x="28524" y="709866"/>
                  </a:lnTo>
                  <a:lnTo>
                    <a:pt x="82054" y="709866"/>
                  </a:lnTo>
                  <a:lnTo>
                    <a:pt x="82054" y="722287"/>
                  </a:lnTo>
                  <a:lnTo>
                    <a:pt x="73837" y="722287"/>
                  </a:lnTo>
                  <a:lnTo>
                    <a:pt x="73837" y="724827"/>
                  </a:lnTo>
                  <a:lnTo>
                    <a:pt x="341833" y="724827"/>
                  </a:lnTo>
                  <a:lnTo>
                    <a:pt x="341833" y="722287"/>
                  </a:lnTo>
                  <a:lnTo>
                    <a:pt x="344487" y="722287"/>
                  </a:lnTo>
                  <a:lnTo>
                    <a:pt x="344487" y="709866"/>
                  </a:lnTo>
                  <a:lnTo>
                    <a:pt x="346608" y="709866"/>
                  </a:lnTo>
                  <a:lnTo>
                    <a:pt x="356501" y="681253"/>
                  </a:lnTo>
                  <a:lnTo>
                    <a:pt x="358813" y="674484"/>
                  </a:lnTo>
                  <a:lnTo>
                    <a:pt x="362280" y="664311"/>
                  </a:lnTo>
                  <a:lnTo>
                    <a:pt x="364210" y="661123"/>
                  </a:lnTo>
                  <a:lnTo>
                    <a:pt x="366712" y="660107"/>
                  </a:lnTo>
                  <a:lnTo>
                    <a:pt x="374865" y="659930"/>
                  </a:lnTo>
                  <a:lnTo>
                    <a:pt x="376745" y="660704"/>
                  </a:lnTo>
                  <a:lnTo>
                    <a:pt x="378129" y="662305"/>
                  </a:lnTo>
                  <a:lnTo>
                    <a:pt x="379183" y="664654"/>
                  </a:lnTo>
                  <a:lnTo>
                    <a:pt x="410946" y="756348"/>
                  </a:lnTo>
                  <a:lnTo>
                    <a:pt x="410946" y="624903"/>
                  </a:lnTo>
                  <a:lnTo>
                    <a:pt x="409371" y="625678"/>
                  </a:lnTo>
                  <a:lnTo>
                    <a:pt x="395503" y="630097"/>
                  </a:lnTo>
                  <a:lnTo>
                    <a:pt x="381139" y="632345"/>
                  </a:lnTo>
                  <a:lnTo>
                    <a:pt x="366344" y="632396"/>
                  </a:lnTo>
                  <a:lnTo>
                    <a:pt x="351142" y="630262"/>
                  </a:lnTo>
                  <a:lnTo>
                    <a:pt x="307670" y="612025"/>
                  </a:lnTo>
                  <a:lnTo>
                    <a:pt x="277723" y="580212"/>
                  </a:lnTo>
                  <a:lnTo>
                    <a:pt x="262166" y="536041"/>
                  </a:lnTo>
                  <a:lnTo>
                    <a:pt x="260769" y="521766"/>
                  </a:lnTo>
                  <a:lnTo>
                    <a:pt x="261353" y="507695"/>
                  </a:lnTo>
                  <a:lnTo>
                    <a:pt x="275513" y="471881"/>
                  </a:lnTo>
                  <a:lnTo>
                    <a:pt x="319506" y="455193"/>
                  </a:lnTo>
                  <a:lnTo>
                    <a:pt x="367080" y="449592"/>
                  </a:lnTo>
                  <a:lnTo>
                    <a:pt x="384822" y="450316"/>
                  </a:lnTo>
                  <a:lnTo>
                    <a:pt x="435737" y="461530"/>
                  </a:lnTo>
                  <a:lnTo>
                    <a:pt x="475081" y="485876"/>
                  </a:lnTo>
                  <a:lnTo>
                    <a:pt x="480517" y="517436"/>
                  </a:lnTo>
                  <a:lnTo>
                    <a:pt x="480517" y="435597"/>
                  </a:lnTo>
                  <a:lnTo>
                    <a:pt x="448602" y="404114"/>
                  </a:lnTo>
                  <a:lnTo>
                    <a:pt x="410730" y="385368"/>
                  </a:lnTo>
                  <a:lnTo>
                    <a:pt x="369671" y="379209"/>
                  </a:lnTo>
                  <a:lnTo>
                    <a:pt x="355815" y="379996"/>
                  </a:lnTo>
                  <a:lnTo>
                    <a:pt x="315328" y="391083"/>
                  </a:lnTo>
                  <a:lnTo>
                    <a:pt x="278879" y="415467"/>
                  </a:lnTo>
                  <a:lnTo>
                    <a:pt x="248500" y="454901"/>
                  </a:lnTo>
                  <a:lnTo>
                    <a:pt x="234442" y="501726"/>
                  </a:lnTo>
                  <a:lnTo>
                    <a:pt x="233553" y="518909"/>
                  </a:lnTo>
                  <a:lnTo>
                    <a:pt x="234429" y="535495"/>
                  </a:lnTo>
                  <a:lnTo>
                    <a:pt x="246367" y="579882"/>
                  </a:lnTo>
                  <a:lnTo>
                    <a:pt x="271767" y="616635"/>
                  </a:lnTo>
                  <a:lnTo>
                    <a:pt x="309981" y="646201"/>
                  </a:lnTo>
                  <a:lnTo>
                    <a:pt x="288137" y="645934"/>
                  </a:lnTo>
                  <a:lnTo>
                    <a:pt x="272161" y="647471"/>
                  </a:lnTo>
                  <a:lnTo>
                    <a:pt x="253390" y="650557"/>
                  </a:lnTo>
                  <a:lnTo>
                    <a:pt x="244475" y="653364"/>
                  </a:lnTo>
                  <a:lnTo>
                    <a:pt x="228066" y="659358"/>
                  </a:lnTo>
                  <a:lnTo>
                    <a:pt x="211518" y="664349"/>
                  </a:lnTo>
                  <a:lnTo>
                    <a:pt x="160947" y="673379"/>
                  </a:lnTo>
                  <a:lnTo>
                    <a:pt x="126377" y="674484"/>
                  </a:lnTo>
                  <a:lnTo>
                    <a:pt x="115608" y="674331"/>
                  </a:lnTo>
                  <a:lnTo>
                    <a:pt x="83185" y="674433"/>
                  </a:lnTo>
                  <a:lnTo>
                    <a:pt x="81292" y="681228"/>
                  </a:lnTo>
                  <a:lnTo>
                    <a:pt x="52070" y="681215"/>
                  </a:lnTo>
                  <a:lnTo>
                    <a:pt x="20383" y="682269"/>
                  </a:lnTo>
                  <a:lnTo>
                    <a:pt x="7721" y="689787"/>
                  </a:lnTo>
                  <a:lnTo>
                    <a:pt x="406" y="704316"/>
                  </a:lnTo>
                  <a:lnTo>
                    <a:pt x="0" y="712000"/>
                  </a:lnTo>
                  <a:lnTo>
                    <a:pt x="5803" y="726808"/>
                  </a:lnTo>
                  <a:lnTo>
                    <a:pt x="49606" y="751357"/>
                  </a:lnTo>
                  <a:lnTo>
                    <a:pt x="65608" y="751484"/>
                  </a:lnTo>
                  <a:lnTo>
                    <a:pt x="81470" y="751484"/>
                  </a:lnTo>
                  <a:lnTo>
                    <a:pt x="83108" y="758482"/>
                  </a:lnTo>
                  <a:lnTo>
                    <a:pt x="128828" y="759028"/>
                  </a:lnTo>
                  <a:lnTo>
                    <a:pt x="143929" y="758837"/>
                  </a:lnTo>
                  <a:lnTo>
                    <a:pt x="158953" y="758075"/>
                  </a:lnTo>
                  <a:lnTo>
                    <a:pt x="173812" y="756615"/>
                  </a:lnTo>
                  <a:lnTo>
                    <a:pt x="188645" y="754583"/>
                  </a:lnTo>
                  <a:lnTo>
                    <a:pt x="208305" y="751408"/>
                  </a:lnTo>
                  <a:lnTo>
                    <a:pt x="233527" y="747306"/>
                  </a:lnTo>
                  <a:lnTo>
                    <a:pt x="233527" y="842162"/>
                  </a:lnTo>
                  <a:lnTo>
                    <a:pt x="508482" y="842162"/>
                  </a:lnTo>
                  <a:lnTo>
                    <a:pt x="508482" y="814793"/>
                  </a:lnTo>
                  <a:lnTo>
                    <a:pt x="508482" y="744385"/>
                  </a:lnTo>
                  <a:lnTo>
                    <a:pt x="558253" y="756208"/>
                  </a:lnTo>
                  <a:lnTo>
                    <a:pt x="608342" y="758761"/>
                  </a:lnTo>
                  <a:lnTo>
                    <a:pt x="651522" y="758583"/>
                  </a:lnTo>
                  <a:lnTo>
                    <a:pt x="658431" y="758596"/>
                  </a:lnTo>
                  <a:lnTo>
                    <a:pt x="660069" y="751395"/>
                  </a:lnTo>
                  <a:lnTo>
                    <a:pt x="677265" y="751471"/>
                  </a:lnTo>
                  <a:lnTo>
                    <a:pt x="685723" y="751471"/>
                  </a:lnTo>
                  <a:lnTo>
                    <a:pt x="725805" y="739597"/>
                  </a:lnTo>
                  <a:lnTo>
                    <a:pt x="739000" y="724255"/>
                  </a:lnTo>
                  <a:lnTo>
                    <a:pt x="739470" y="723582"/>
                  </a:lnTo>
                  <a:lnTo>
                    <a:pt x="742683" y="715187"/>
                  </a:lnTo>
                  <a:lnTo>
                    <a:pt x="742962" y="709726"/>
                  </a:lnTo>
                  <a:lnTo>
                    <a:pt x="743127" y="706501"/>
                  </a:lnTo>
                  <a:close/>
                </a:path>
              </a:pathLst>
            </a:custGeom>
            <a:solidFill>
              <a:srgbClr val="38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1" name="object 61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662720" y="2983288"/>
              <a:ext cx="246959" cy="252895"/>
            </a:xfrm>
            <a:prstGeom prst="rect">
              <a:avLst/>
            </a:prstGeom>
          </p:spPr>
        </p:pic>
        <p:pic>
          <p:nvPicPr>
            <p:cNvPr id="62" name="object 62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86090" y="2983283"/>
              <a:ext cx="246948" cy="252898"/>
            </a:xfrm>
            <a:prstGeom prst="rect">
              <a:avLst/>
            </a:prstGeom>
          </p:spPr>
        </p:pic>
        <p:sp>
          <p:nvSpPr>
            <p:cNvPr id="63" name="object 63"/>
            <p:cNvSpPr/>
            <p:nvPr/>
          </p:nvSpPr>
          <p:spPr>
            <a:xfrm>
              <a:off x="7155104" y="3278746"/>
              <a:ext cx="685800" cy="140335"/>
            </a:xfrm>
            <a:custGeom>
              <a:avLst/>
              <a:gdLst/>
              <a:ahLst/>
              <a:cxnLst/>
              <a:rect l="l" t="t" r="r" b="b"/>
              <a:pathLst>
                <a:path w="685800" h="140335">
                  <a:moveTo>
                    <a:pt x="26200" y="38"/>
                  </a:moveTo>
                  <a:lnTo>
                    <a:pt x="0" y="38"/>
                  </a:lnTo>
                  <a:lnTo>
                    <a:pt x="0" y="27381"/>
                  </a:lnTo>
                  <a:lnTo>
                    <a:pt x="26200" y="27381"/>
                  </a:lnTo>
                  <a:lnTo>
                    <a:pt x="26200" y="38"/>
                  </a:lnTo>
                  <a:close/>
                </a:path>
                <a:path w="685800" h="140335">
                  <a:moveTo>
                    <a:pt x="26238" y="112407"/>
                  </a:moveTo>
                  <a:lnTo>
                    <a:pt x="38" y="112407"/>
                  </a:lnTo>
                  <a:lnTo>
                    <a:pt x="38" y="139598"/>
                  </a:lnTo>
                  <a:lnTo>
                    <a:pt x="26238" y="139598"/>
                  </a:lnTo>
                  <a:lnTo>
                    <a:pt x="26238" y="112407"/>
                  </a:lnTo>
                  <a:close/>
                </a:path>
                <a:path w="685800" h="140335">
                  <a:moveTo>
                    <a:pt x="26390" y="56400"/>
                  </a:moveTo>
                  <a:lnTo>
                    <a:pt x="203" y="56400"/>
                  </a:lnTo>
                  <a:lnTo>
                    <a:pt x="203" y="83591"/>
                  </a:lnTo>
                  <a:lnTo>
                    <a:pt x="26390" y="83591"/>
                  </a:lnTo>
                  <a:lnTo>
                    <a:pt x="26390" y="56400"/>
                  </a:lnTo>
                  <a:close/>
                </a:path>
                <a:path w="685800" h="140335">
                  <a:moveTo>
                    <a:pt x="685304" y="112445"/>
                  </a:moveTo>
                  <a:lnTo>
                    <a:pt x="659104" y="112445"/>
                  </a:lnTo>
                  <a:lnTo>
                    <a:pt x="659104" y="139788"/>
                  </a:lnTo>
                  <a:lnTo>
                    <a:pt x="685304" y="139788"/>
                  </a:lnTo>
                  <a:lnTo>
                    <a:pt x="685304" y="112445"/>
                  </a:lnTo>
                  <a:close/>
                </a:path>
                <a:path w="685800" h="140335">
                  <a:moveTo>
                    <a:pt x="685355" y="0"/>
                  </a:moveTo>
                  <a:lnTo>
                    <a:pt x="659295" y="0"/>
                  </a:lnTo>
                  <a:lnTo>
                    <a:pt x="659295" y="27190"/>
                  </a:lnTo>
                  <a:lnTo>
                    <a:pt x="685355" y="27190"/>
                  </a:lnTo>
                  <a:lnTo>
                    <a:pt x="685355" y="0"/>
                  </a:lnTo>
                  <a:close/>
                </a:path>
                <a:path w="685800" h="140335">
                  <a:moveTo>
                    <a:pt x="685444" y="56603"/>
                  </a:moveTo>
                  <a:lnTo>
                    <a:pt x="659066" y="56603"/>
                  </a:lnTo>
                  <a:lnTo>
                    <a:pt x="659066" y="83197"/>
                  </a:lnTo>
                  <a:lnTo>
                    <a:pt x="685444" y="83197"/>
                  </a:lnTo>
                  <a:lnTo>
                    <a:pt x="685444" y="56603"/>
                  </a:lnTo>
                  <a:close/>
                </a:path>
              </a:pathLst>
            </a:custGeom>
            <a:solidFill>
              <a:srgbClr val="383838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4" name="object 64"/>
          <p:cNvGrpSpPr/>
          <p:nvPr/>
        </p:nvGrpSpPr>
        <p:grpSpPr>
          <a:xfrm>
            <a:off x="7349852" y="1937948"/>
            <a:ext cx="309880" cy="311785"/>
            <a:chOff x="7349852" y="1937948"/>
            <a:chExt cx="309880" cy="311785"/>
          </a:xfrm>
        </p:grpSpPr>
        <p:sp>
          <p:nvSpPr>
            <p:cNvPr id="65" name="object 65"/>
            <p:cNvSpPr/>
            <p:nvPr/>
          </p:nvSpPr>
          <p:spPr>
            <a:xfrm>
              <a:off x="7364139" y="1952236"/>
              <a:ext cx="281305" cy="283210"/>
            </a:xfrm>
            <a:custGeom>
              <a:avLst/>
              <a:gdLst/>
              <a:ahLst/>
              <a:cxnLst/>
              <a:rect l="l" t="t" r="r" b="b"/>
              <a:pathLst>
                <a:path w="281304" h="283210">
                  <a:moveTo>
                    <a:pt x="140533" y="0"/>
                  </a:moveTo>
                  <a:lnTo>
                    <a:pt x="96113" y="7208"/>
                  </a:lnTo>
                  <a:lnTo>
                    <a:pt x="57535" y="27280"/>
                  </a:lnTo>
                  <a:lnTo>
                    <a:pt x="27114" y="57887"/>
                  </a:lnTo>
                  <a:lnTo>
                    <a:pt x="7164" y="96700"/>
                  </a:lnTo>
                  <a:lnTo>
                    <a:pt x="0" y="141390"/>
                  </a:lnTo>
                  <a:lnTo>
                    <a:pt x="7164" y="186080"/>
                  </a:lnTo>
                  <a:lnTo>
                    <a:pt x="27114" y="224893"/>
                  </a:lnTo>
                  <a:lnTo>
                    <a:pt x="57535" y="255499"/>
                  </a:lnTo>
                  <a:lnTo>
                    <a:pt x="96113" y="275571"/>
                  </a:lnTo>
                  <a:lnTo>
                    <a:pt x="140533" y="282779"/>
                  </a:lnTo>
                  <a:lnTo>
                    <a:pt x="184952" y="275571"/>
                  </a:lnTo>
                  <a:lnTo>
                    <a:pt x="223530" y="255499"/>
                  </a:lnTo>
                  <a:lnTo>
                    <a:pt x="253952" y="224893"/>
                  </a:lnTo>
                  <a:lnTo>
                    <a:pt x="273902" y="186080"/>
                  </a:lnTo>
                  <a:lnTo>
                    <a:pt x="281067" y="141390"/>
                  </a:lnTo>
                  <a:lnTo>
                    <a:pt x="273902" y="96700"/>
                  </a:lnTo>
                  <a:lnTo>
                    <a:pt x="253952" y="57887"/>
                  </a:lnTo>
                  <a:lnTo>
                    <a:pt x="223530" y="27280"/>
                  </a:lnTo>
                  <a:lnTo>
                    <a:pt x="184952" y="7208"/>
                  </a:lnTo>
                  <a:lnTo>
                    <a:pt x="140533" y="0"/>
                  </a:lnTo>
                  <a:close/>
                </a:path>
              </a:pathLst>
            </a:custGeom>
            <a:solidFill>
              <a:srgbClr val="9519E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6" name="object 66"/>
            <p:cNvSpPr/>
            <p:nvPr/>
          </p:nvSpPr>
          <p:spPr>
            <a:xfrm>
              <a:off x="7364139" y="1952236"/>
              <a:ext cx="281305" cy="283210"/>
            </a:xfrm>
            <a:custGeom>
              <a:avLst/>
              <a:gdLst/>
              <a:ahLst/>
              <a:cxnLst/>
              <a:rect l="l" t="t" r="r" b="b"/>
              <a:pathLst>
                <a:path w="281304" h="283210">
                  <a:moveTo>
                    <a:pt x="0" y="141389"/>
                  </a:moveTo>
                  <a:lnTo>
                    <a:pt x="7164" y="96699"/>
                  </a:lnTo>
                  <a:lnTo>
                    <a:pt x="27114" y="57886"/>
                  </a:lnTo>
                  <a:lnTo>
                    <a:pt x="57536" y="27279"/>
                  </a:lnTo>
                  <a:lnTo>
                    <a:pt x="96114" y="7208"/>
                  </a:lnTo>
                  <a:lnTo>
                    <a:pt x="140534" y="0"/>
                  </a:lnTo>
                  <a:lnTo>
                    <a:pt x="184953" y="7208"/>
                  </a:lnTo>
                  <a:lnTo>
                    <a:pt x="223531" y="27279"/>
                  </a:lnTo>
                  <a:lnTo>
                    <a:pt x="253953" y="57886"/>
                  </a:lnTo>
                  <a:lnTo>
                    <a:pt x="273903" y="96699"/>
                  </a:lnTo>
                  <a:lnTo>
                    <a:pt x="281068" y="141389"/>
                  </a:lnTo>
                  <a:lnTo>
                    <a:pt x="273903" y="186079"/>
                  </a:lnTo>
                  <a:lnTo>
                    <a:pt x="253953" y="224892"/>
                  </a:lnTo>
                  <a:lnTo>
                    <a:pt x="223531" y="255499"/>
                  </a:lnTo>
                  <a:lnTo>
                    <a:pt x="184953" y="275570"/>
                  </a:lnTo>
                  <a:lnTo>
                    <a:pt x="140534" y="282779"/>
                  </a:lnTo>
                  <a:lnTo>
                    <a:pt x="96114" y="275570"/>
                  </a:lnTo>
                  <a:lnTo>
                    <a:pt x="57536" y="255499"/>
                  </a:lnTo>
                  <a:lnTo>
                    <a:pt x="27114" y="224892"/>
                  </a:lnTo>
                  <a:lnTo>
                    <a:pt x="7164" y="186079"/>
                  </a:lnTo>
                  <a:lnTo>
                    <a:pt x="0" y="141389"/>
                  </a:lnTo>
                  <a:close/>
                </a:path>
              </a:pathLst>
            </a:custGeom>
            <a:ln w="28575">
              <a:solidFill>
                <a:srgbClr val="333333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67" name="object 67"/>
          <p:cNvSpPr txBox="1"/>
          <p:nvPr/>
        </p:nvSpPr>
        <p:spPr>
          <a:xfrm>
            <a:off x="7133545" y="1960372"/>
            <a:ext cx="719455" cy="6654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2225" algn="ctr">
              <a:lnSpc>
                <a:spcPct val="100000"/>
              </a:lnSpc>
              <a:spcBef>
                <a:spcPts val="100"/>
              </a:spcBef>
            </a:pPr>
            <a:r>
              <a:rPr sz="1600" b="1" spc="30" dirty="0">
                <a:solidFill>
                  <a:srgbClr val="FFFFFF"/>
                </a:solidFill>
                <a:latin typeface="Arial"/>
                <a:cs typeface="Arial"/>
              </a:rPr>
              <a:t>6</a:t>
            </a:r>
            <a:endParaRPr sz="1600">
              <a:latin typeface="Arial"/>
              <a:cs typeface="Arial"/>
            </a:endParaRPr>
          </a:p>
          <a:p>
            <a:pPr marL="12700" marR="5080" algn="ctr">
              <a:lnSpc>
                <a:spcPct val="100000"/>
              </a:lnSpc>
              <a:spcBef>
                <a:spcPts val="720"/>
              </a:spcBef>
            </a:pPr>
            <a:r>
              <a:rPr sz="1000" b="1" spc="-10" dirty="0">
                <a:solidFill>
                  <a:srgbClr val="333333"/>
                </a:solidFill>
                <a:latin typeface="Trebuchet MS"/>
                <a:cs typeface="Trebuchet MS"/>
              </a:rPr>
              <a:t>Community </a:t>
            </a:r>
            <a:r>
              <a:rPr sz="1000" b="1" spc="-25" dirty="0">
                <a:solidFill>
                  <a:srgbClr val="333333"/>
                </a:solidFill>
                <a:latin typeface="Trebuchet MS"/>
                <a:cs typeface="Trebuchet MS"/>
              </a:rPr>
              <a:t>CSR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4077533" y="82199"/>
            <a:ext cx="875467" cy="228268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solidFill>
                  <a:srgbClr val="FFFFFF"/>
                </a:solidFill>
                <a:latin typeface="Century Gothic" panose="020B0502020202020204" pitchFamily="34" charset="0"/>
                <a:cs typeface="Tahoma"/>
              </a:rPr>
              <a:t>Achieving</a:t>
            </a:r>
            <a:endParaRPr sz="1400" dirty="0">
              <a:latin typeface="Century Gothic" panose="020B0502020202020204" pitchFamily="34" charset="0"/>
              <a:cs typeface="Tahoma"/>
            </a:endParaRPr>
          </a:p>
        </p:txBody>
      </p:sp>
      <p:sp>
        <p:nvSpPr>
          <p:cNvPr id="69" name="object 69"/>
          <p:cNvSpPr txBox="1">
            <a:spLocks noGrp="1"/>
          </p:cNvSpPr>
          <p:nvPr>
            <p:ph type="title"/>
          </p:nvPr>
        </p:nvSpPr>
        <p:spPr>
          <a:xfrm>
            <a:off x="3614898" y="231139"/>
            <a:ext cx="197993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Century Gothic" panose="020B0502020202020204" pitchFamily="34" charset="0"/>
                <a:cs typeface="Gill Sans MT"/>
              </a:rPr>
              <a:t>Sustainability</a:t>
            </a:r>
            <a:endParaRPr sz="2400" dirty="0">
              <a:latin typeface="Century Gothic" panose="020B0502020202020204" pitchFamily="34" charset="0"/>
              <a:cs typeface="Gill Sans MT"/>
            </a:endParaRPr>
          </a:p>
        </p:txBody>
      </p:sp>
      <p:sp>
        <p:nvSpPr>
          <p:cNvPr id="70" name="object 70"/>
          <p:cNvSpPr txBox="1"/>
          <p:nvPr/>
        </p:nvSpPr>
        <p:spPr>
          <a:xfrm>
            <a:off x="3700623" y="559307"/>
            <a:ext cx="1809114" cy="909319"/>
          </a:xfrm>
          <a:prstGeom prst="rect">
            <a:avLst/>
          </a:prstGeom>
        </p:spPr>
        <p:txBody>
          <a:bodyPr vert="horz" wrap="square" lIns="0" tIns="45720" rIns="0" bIns="0" rtlCol="0">
            <a:spAutoFit/>
          </a:bodyPr>
          <a:lstStyle/>
          <a:p>
            <a:pPr marL="12065" marR="5080" algn="ctr">
              <a:lnSpc>
                <a:spcPts val="1420"/>
              </a:lnSpc>
              <a:spcBef>
                <a:spcPts val="360"/>
              </a:spcBef>
            </a:pPr>
            <a:r>
              <a:rPr sz="1400" dirty="0">
                <a:solidFill>
                  <a:srgbClr val="FFFFFF"/>
                </a:solidFill>
                <a:latin typeface="Century Gothic" panose="020B0502020202020204" pitchFamily="34" charset="0"/>
                <a:cs typeface="Tahoma"/>
              </a:rPr>
              <a:t>across</a:t>
            </a:r>
            <a:r>
              <a:rPr sz="1400" spc="-55" dirty="0">
                <a:solidFill>
                  <a:srgbClr val="FFFFFF"/>
                </a:solidFill>
                <a:latin typeface="Century Gothic" panose="020B0502020202020204" pitchFamily="34" charset="0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Century Gothic" panose="020B0502020202020204" pitchFamily="34" charset="0"/>
                <a:cs typeface="Tahoma"/>
              </a:rPr>
              <a:t>the</a:t>
            </a:r>
            <a:r>
              <a:rPr sz="1400" spc="-55" dirty="0">
                <a:solidFill>
                  <a:srgbClr val="FFFFFF"/>
                </a:solidFill>
                <a:latin typeface="Century Gothic" panose="020B0502020202020204" pitchFamily="34" charset="0"/>
                <a:cs typeface="Tahoma"/>
              </a:rPr>
              <a:t> </a:t>
            </a:r>
            <a:r>
              <a:rPr sz="1400" dirty="0">
                <a:solidFill>
                  <a:srgbClr val="FFFFFF"/>
                </a:solidFill>
                <a:latin typeface="Century Gothic" panose="020B0502020202020204" pitchFamily="34" charset="0"/>
                <a:cs typeface="Tahoma"/>
              </a:rPr>
              <a:t>entire</a:t>
            </a:r>
            <a:r>
              <a:rPr sz="1400" spc="-50" dirty="0">
                <a:solidFill>
                  <a:srgbClr val="FFFFFF"/>
                </a:solidFill>
                <a:latin typeface="Century Gothic" panose="020B0502020202020204" pitchFamily="34" charset="0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entury Gothic" panose="020B0502020202020204" pitchFamily="34" charset="0"/>
                <a:cs typeface="Tahoma"/>
              </a:rPr>
              <a:t>value chain</a:t>
            </a:r>
            <a:endParaRPr sz="1400" dirty="0">
              <a:latin typeface="Century Gothic" panose="020B0502020202020204" pitchFamily="34" charset="0"/>
              <a:cs typeface="Tahoma"/>
            </a:endParaRPr>
          </a:p>
          <a:p>
            <a:pPr marL="574040" marR="606425" algn="ctr">
              <a:lnSpc>
                <a:spcPct val="101400"/>
              </a:lnSpc>
              <a:spcBef>
                <a:spcPts val="450"/>
              </a:spcBef>
            </a:pPr>
            <a:r>
              <a:rPr sz="1400" dirty="0">
                <a:solidFill>
                  <a:srgbClr val="FFFFFF"/>
                </a:solidFill>
                <a:latin typeface="Century Gothic" panose="020B0502020202020204" pitchFamily="34" charset="0"/>
                <a:cs typeface="Tahoma"/>
              </a:rPr>
              <a:t>6</a:t>
            </a:r>
            <a:r>
              <a:rPr sz="1400" spc="-110" dirty="0">
                <a:solidFill>
                  <a:srgbClr val="FFFFFF"/>
                </a:solidFill>
                <a:latin typeface="Century Gothic" panose="020B0502020202020204" pitchFamily="34" charset="0"/>
                <a:cs typeface="Tahoma"/>
              </a:rPr>
              <a:t> </a:t>
            </a:r>
            <a:r>
              <a:rPr sz="1400" spc="-10" dirty="0">
                <a:solidFill>
                  <a:srgbClr val="FFFFFF"/>
                </a:solidFill>
                <a:latin typeface="Century Gothic" panose="020B0502020202020204" pitchFamily="34" charset="0"/>
                <a:cs typeface="Tahoma"/>
              </a:rPr>
              <a:t>Pillars </a:t>
            </a:r>
            <a:r>
              <a:rPr sz="1400" spc="-20" dirty="0">
                <a:solidFill>
                  <a:srgbClr val="FFFFFF"/>
                </a:solidFill>
                <a:latin typeface="Century Gothic" panose="020B0502020202020204" pitchFamily="34" charset="0"/>
                <a:cs typeface="Tahoma"/>
              </a:rPr>
              <a:t>FY26</a:t>
            </a:r>
            <a:endParaRPr sz="1400" dirty="0">
              <a:latin typeface="Century Gothic" panose="020B0502020202020204" pitchFamily="34" charset="0"/>
              <a:cs typeface="Tahoma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2045665" y="4345940"/>
            <a:ext cx="50292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5" dirty="0">
                <a:latin typeface="Century Gothic" panose="020B0502020202020204" pitchFamily="34" charset="0"/>
                <a:cs typeface="Lucida Sans Unicode"/>
              </a:rPr>
              <a:t>Sustainability</a:t>
            </a:r>
            <a:r>
              <a:rPr sz="1800" spc="-215" dirty="0">
                <a:latin typeface="Century Gothic" panose="020B0502020202020204" pitchFamily="34" charset="0"/>
                <a:cs typeface="Lucida Sans Unicode"/>
              </a:rPr>
              <a:t> </a:t>
            </a:r>
            <a:r>
              <a:rPr sz="1800" spc="-155" dirty="0">
                <a:latin typeface="Century Gothic" panose="020B0502020202020204" pitchFamily="34" charset="0"/>
                <a:cs typeface="Lucida Sans Unicode"/>
              </a:rPr>
              <a:t>is</a:t>
            </a:r>
            <a:r>
              <a:rPr sz="1800" spc="-215" dirty="0">
                <a:latin typeface="Century Gothic" panose="020B0502020202020204" pitchFamily="34" charset="0"/>
                <a:cs typeface="Lucida Sans Unicode"/>
              </a:rPr>
              <a:t> </a:t>
            </a:r>
            <a:r>
              <a:rPr sz="1800" spc="-120" dirty="0">
                <a:latin typeface="Century Gothic" panose="020B0502020202020204" pitchFamily="34" charset="0"/>
                <a:cs typeface="Lucida Sans Unicode"/>
              </a:rPr>
              <a:t>one</a:t>
            </a:r>
            <a:r>
              <a:rPr sz="1800" spc="-220" dirty="0">
                <a:latin typeface="Century Gothic" panose="020B0502020202020204" pitchFamily="34" charset="0"/>
                <a:cs typeface="Lucida Sans Unicode"/>
              </a:rPr>
              <a:t> </a:t>
            </a:r>
            <a:r>
              <a:rPr sz="1800" spc="-90" dirty="0">
                <a:latin typeface="Century Gothic" panose="020B0502020202020204" pitchFamily="34" charset="0"/>
                <a:cs typeface="Lucida Sans Unicode"/>
              </a:rPr>
              <a:t>of</a:t>
            </a:r>
            <a:r>
              <a:rPr sz="1800" spc="-220" dirty="0">
                <a:latin typeface="Century Gothic" panose="020B0502020202020204" pitchFamily="34" charset="0"/>
                <a:cs typeface="Lucida Sans Unicode"/>
              </a:rPr>
              <a:t> </a:t>
            </a:r>
            <a:r>
              <a:rPr sz="1800" spc="-140" dirty="0">
                <a:latin typeface="Century Gothic" panose="020B0502020202020204" pitchFamily="34" charset="0"/>
                <a:cs typeface="Lucida Sans Unicode"/>
              </a:rPr>
              <a:t>our</a:t>
            </a:r>
            <a:r>
              <a:rPr sz="1800" spc="-215" dirty="0">
                <a:latin typeface="Century Gothic" panose="020B0502020202020204" pitchFamily="34" charset="0"/>
                <a:cs typeface="Lucida Sans Unicode"/>
              </a:rPr>
              <a:t> </a:t>
            </a:r>
            <a:r>
              <a:rPr sz="1800" spc="-75" dirty="0">
                <a:latin typeface="Century Gothic" panose="020B0502020202020204" pitchFamily="34" charset="0"/>
                <a:cs typeface="Lucida Sans Unicode"/>
              </a:rPr>
              <a:t>key</a:t>
            </a:r>
            <a:r>
              <a:rPr sz="1800" spc="-215" dirty="0">
                <a:latin typeface="Century Gothic" panose="020B0502020202020204" pitchFamily="34" charset="0"/>
                <a:cs typeface="Lucida Sans Unicode"/>
              </a:rPr>
              <a:t> </a:t>
            </a:r>
            <a:r>
              <a:rPr sz="1800" spc="-90" dirty="0">
                <a:latin typeface="Century Gothic" panose="020B0502020202020204" pitchFamily="34" charset="0"/>
                <a:cs typeface="Lucida Sans Unicode"/>
              </a:rPr>
              <a:t>Pillars</a:t>
            </a:r>
            <a:r>
              <a:rPr sz="1800" spc="-215" dirty="0">
                <a:latin typeface="Century Gothic" panose="020B0502020202020204" pitchFamily="34" charset="0"/>
                <a:cs typeface="Lucida Sans Unicode"/>
              </a:rPr>
              <a:t> </a:t>
            </a:r>
            <a:r>
              <a:rPr sz="1800" spc="-90" dirty="0">
                <a:latin typeface="Century Gothic" panose="020B0502020202020204" pitchFamily="34" charset="0"/>
                <a:cs typeface="Lucida Sans Unicode"/>
              </a:rPr>
              <a:t>of</a:t>
            </a:r>
            <a:r>
              <a:rPr sz="1800" spc="-220" dirty="0">
                <a:latin typeface="Century Gothic" panose="020B0502020202020204" pitchFamily="34" charset="0"/>
                <a:cs typeface="Lucida Sans Unicode"/>
              </a:rPr>
              <a:t> </a:t>
            </a:r>
            <a:r>
              <a:rPr sz="1800" spc="-140" dirty="0">
                <a:latin typeface="Century Gothic" panose="020B0502020202020204" pitchFamily="34" charset="0"/>
                <a:cs typeface="Lucida Sans Unicode"/>
              </a:rPr>
              <a:t>vision</a:t>
            </a:r>
            <a:r>
              <a:rPr sz="1800" spc="-225" dirty="0">
                <a:latin typeface="Century Gothic" panose="020B0502020202020204" pitchFamily="34" charset="0"/>
                <a:cs typeface="Lucida Sans Unicode"/>
              </a:rPr>
              <a:t> </a:t>
            </a:r>
            <a:r>
              <a:rPr sz="1800" spc="-35" dirty="0">
                <a:latin typeface="Century Gothic" panose="020B0502020202020204" pitchFamily="34" charset="0"/>
                <a:cs typeface="Lucida Sans Unicode"/>
              </a:rPr>
              <a:t>FY26</a:t>
            </a:r>
            <a:endParaRPr sz="1800" dirty="0">
              <a:latin typeface="Century Gothic" panose="020B0502020202020204" pitchFamily="34" charset="0"/>
              <a:cs typeface="Lucida Sans Unicod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A83CB-EC10-0A60-BFEF-81E568B99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478" y="255862"/>
            <a:ext cx="6386393" cy="430887"/>
          </a:xfrm>
        </p:spPr>
        <p:txBody>
          <a:bodyPr/>
          <a:lstStyle/>
          <a:p>
            <a:r>
              <a:rPr lang="en-US" i="1" dirty="0"/>
              <a:t>Content Creation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FD725B-72D0-5D19-72B1-8DEB0419E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62000" y="895350"/>
            <a:ext cx="4398645" cy="276999"/>
          </a:xfrm>
        </p:spPr>
        <p:txBody>
          <a:bodyPr/>
          <a:lstStyle/>
          <a:p>
            <a:r>
              <a:rPr lang="en-US" sz="1800" i="1" dirty="0">
                <a:solidFill>
                  <a:srgbClr val="9719EF"/>
                </a:solidFill>
              </a:rPr>
              <a:t>Instagram Page Link</a:t>
            </a:r>
          </a:p>
        </p:txBody>
      </p:sp>
      <p:pic>
        <p:nvPicPr>
          <p:cNvPr id="4" name="object 6">
            <a:extLst>
              <a:ext uri="{FF2B5EF4-FFF2-40B4-BE49-F238E27FC236}">
                <a16:creationId xmlns:a16="http://schemas.microsoft.com/office/drawing/2014/main" id="{DD640FB6-5D70-4E7F-B9FD-3C82A221C91E}"/>
              </a:ext>
            </a:extLst>
          </p:cNvPr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819400" y="141225"/>
            <a:ext cx="6386393" cy="50086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5FDA58-DEDB-9B98-D4F9-58C8A2C6DD95}"/>
              </a:ext>
            </a:extLst>
          </p:cNvPr>
          <p:cNvSpPr txBox="1"/>
          <p:nvPr/>
        </p:nvSpPr>
        <p:spPr>
          <a:xfrm>
            <a:off x="762000" y="1387300"/>
            <a:ext cx="45889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/>
              <a:t>https://www.instagram.com/apollotyresltd/?hl=en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CF8C82-45C7-2BFD-A7DF-9A7FD8B3AC18}"/>
              </a:ext>
            </a:extLst>
          </p:cNvPr>
          <p:cNvSpPr txBox="1"/>
          <p:nvPr/>
        </p:nvSpPr>
        <p:spPr>
          <a:xfrm>
            <a:off x="762000" y="2509809"/>
            <a:ext cx="4601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rgbClr val="9719EF"/>
                </a:solidFill>
              </a:rPr>
              <a:t>Instagram </a:t>
            </a:r>
            <a:r>
              <a:rPr lang="en-US" i="1" dirty="0">
                <a:solidFill>
                  <a:srgbClr val="9719EF"/>
                </a:solidFill>
              </a:rPr>
              <a:t>Story</a:t>
            </a:r>
            <a:r>
              <a:rPr lang="en-US" sz="1800" i="1" dirty="0">
                <a:solidFill>
                  <a:srgbClr val="9719EF"/>
                </a:solidFill>
              </a:rPr>
              <a:t> Link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A2D988-2BB0-5E12-01E1-C5864F0893C6}"/>
              </a:ext>
            </a:extLst>
          </p:cNvPr>
          <p:cNvSpPr txBox="1"/>
          <p:nvPr/>
        </p:nvSpPr>
        <p:spPr>
          <a:xfrm>
            <a:off x="762000" y="2885491"/>
            <a:ext cx="460163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/>
              <a:t>https://www.instagram.com/s/aGlnaGxpZ2h0OjE3OTU3NTAzMzMxMjkwODYx?story_media_id=3061130741355608321_2915679571&amp;igshid=MzRlODBiNWFlZA==</a:t>
            </a:r>
          </a:p>
        </p:txBody>
      </p:sp>
    </p:spTree>
    <p:extLst>
      <p:ext uri="{BB962C8B-B14F-4D97-AF65-F5344CB8AC3E}">
        <p14:creationId xmlns:p14="http://schemas.microsoft.com/office/powerpoint/2010/main" val="11498933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A83CB-EC10-0A60-BFEF-81E568B99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419" y="559149"/>
            <a:ext cx="6386393" cy="430887"/>
          </a:xfrm>
        </p:spPr>
        <p:txBody>
          <a:bodyPr/>
          <a:lstStyle/>
          <a:p>
            <a:r>
              <a:rPr lang="en-US" i="1" dirty="0"/>
              <a:t>Instagram Story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FD725B-72D0-5D19-72B1-8DEB0419E3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7346" y="1303210"/>
            <a:ext cx="4398645" cy="276999"/>
          </a:xfrm>
        </p:spPr>
        <p:txBody>
          <a:bodyPr/>
          <a:lstStyle/>
          <a:p>
            <a:r>
              <a:rPr lang="en-US" sz="1800" i="1" dirty="0">
                <a:solidFill>
                  <a:srgbClr val="9719EF"/>
                </a:solidFill>
              </a:rPr>
              <a:t>Instagram Page Link</a:t>
            </a:r>
          </a:p>
        </p:txBody>
      </p:sp>
      <p:pic>
        <p:nvPicPr>
          <p:cNvPr id="4" name="object 6">
            <a:extLst>
              <a:ext uri="{FF2B5EF4-FFF2-40B4-BE49-F238E27FC236}">
                <a16:creationId xmlns:a16="http://schemas.microsoft.com/office/drawing/2014/main" id="{DD640FB6-5D70-4E7F-B9FD-3C82A221C91E}"/>
              </a:ext>
            </a:extLst>
          </p:cNvPr>
          <p:cNvPicPr/>
          <p:nvPr/>
        </p:nvPicPr>
        <p:blipFill rotWithShape="1">
          <a:blip r:embed="rId2" cstate="print"/>
          <a:srcRect l="44118"/>
          <a:stretch/>
        </p:blipFill>
        <p:spPr>
          <a:xfrm flipH="1">
            <a:off x="1219199" y="-400049"/>
            <a:ext cx="2938147" cy="55435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5FDA58-DEDB-9B98-D4F9-58C8A2C6DD95}"/>
              </a:ext>
            </a:extLst>
          </p:cNvPr>
          <p:cNvSpPr txBox="1"/>
          <p:nvPr/>
        </p:nvSpPr>
        <p:spPr>
          <a:xfrm>
            <a:off x="4495800" y="1667801"/>
            <a:ext cx="45889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/>
              <a:t>https://www.instagram.com/apollotyresltd/?hl=en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9CF8C82-45C7-2BFD-A7DF-9A7FD8B3AC18}"/>
              </a:ext>
            </a:extLst>
          </p:cNvPr>
          <p:cNvSpPr txBox="1"/>
          <p:nvPr/>
        </p:nvSpPr>
        <p:spPr>
          <a:xfrm>
            <a:off x="4157346" y="2483687"/>
            <a:ext cx="4601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i="1" dirty="0">
                <a:solidFill>
                  <a:srgbClr val="9719EF"/>
                </a:solidFill>
              </a:rPr>
              <a:t>Instagram Post Link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AA2D988-2BB0-5E12-01E1-C5864F0893C6}"/>
              </a:ext>
            </a:extLst>
          </p:cNvPr>
          <p:cNvSpPr txBox="1"/>
          <p:nvPr/>
        </p:nvSpPr>
        <p:spPr>
          <a:xfrm>
            <a:off x="4495800" y="3022574"/>
            <a:ext cx="46016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i="1" dirty="0"/>
              <a:t>https://www.instagram.com/p/CyLV3ymN4MA/?igshid=MzRlODBiNWFlZA==</a:t>
            </a:r>
          </a:p>
        </p:txBody>
      </p:sp>
    </p:spTree>
    <p:extLst>
      <p:ext uri="{BB962C8B-B14F-4D97-AF65-F5344CB8AC3E}">
        <p14:creationId xmlns:p14="http://schemas.microsoft.com/office/powerpoint/2010/main" val="246920503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9A581-8D5E-B696-CD02-BF61144B2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478" y="255863"/>
            <a:ext cx="3948922" cy="1172888"/>
          </a:xfrm>
        </p:spPr>
        <p:txBody>
          <a:bodyPr/>
          <a:lstStyle/>
          <a:p>
            <a:r>
              <a:rPr lang="en-US" sz="4000" dirty="0"/>
              <a:t>Team Roles and Contribution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22FB3A-40E8-C363-45E1-E658D5541B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6200" y="1428751"/>
            <a:ext cx="4286248" cy="2743199"/>
          </a:xfrm>
          <a:prstGeom prst="rect">
            <a:avLst/>
          </a:prstGeom>
        </p:spPr>
      </p:pic>
      <p:grpSp>
        <p:nvGrpSpPr>
          <p:cNvPr id="6" name="Group 9">
            <a:extLst>
              <a:ext uri="{FF2B5EF4-FFF2-40B4-BE49-F238E27FC236}">
                <a16:creationId xmlns:a16="http://schemas.microsoft.com/office/drawing/2014/main" id="{750F9223-2F7A-FE86-CFB1-1B0A7B95E6A2}"/>
              </a:ext>
            </a:extLst>
          </p:cNvPr>
          <p:cNvGrpSpPr/>
          <p:nvPr/>
        </p:nvGrpSpPr>
        <p:grpSpPr>
          <a:xfrm rot="-10800000" flipV="1">
            <a:off x="4359275" y="1566932"/>
            <a:ext cx="228600" cy="196850"/>
            <a:chOff x="0" y="0"/>
            <a:chExt cx="6202680" cy="5372100"/>
          </a:xfrm>
        </p:grpSpPr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7D8220BE-10BC-EA9B-7543-A176CFFBFF39}"/>
                </a:ext>
              </a:extLst>
            </p:cNvPr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8" name="Group 15">
            <a:extLst>
              <a:ext uri="{FF2B5EF4-FFF2-40B4-BE49-F238E27FC236}">
                <a16:creationId xmlns:a16="http://schemas.microsoft.com/office/drawing/2014/main" id="{5FBDA1A4-6C78-A8E1-1157-9BA71929AB85}"/>
              </a:ext>
            </a:extLst>
          </p:cNvPr>
          <p:cNvGrpSpPr/>
          <p:nvPr/>
        </p:nvGrpSpPr>
        <p:grpSpPr>
          <a:xfrm>
            <a:off x="4702175" y="1333855"/>
            <a:ext cx="3746497" cy="680859"/>
            <a:chOff x="-2" y="-9525"/>
            <a:chExt cx="8835041" cy="907811"/>
          </a:xfrm>
        </p:grpSpPr>
        <p:sp>
          <p:nvSpPr>
            <p:cNvPr id="9" name="TextBox 16">
              <a:extLst>
                <a:ext uri="{FF2B5EF4-FFF2-40B4-BE49-F238E27FC236}">
                  <a16:creationId xmlns:a16="http://schemas.microsoft.com/office/drawing/2014/main" id="{B43A71F8-98E6-B19C-D98C-5AFB78ADFEB2}"/>
                </a:ext>
              </a:extLst>
            </p:cNvPr>
            <p:cNvSpPr txBox="1"/>
            <p:nvPr/>
          </p:nvSpPr>
          <p:spPr>
            <a:xfrm>
              <a:off x="-2" y="325736"/>
              <a:ext cx="7419943" cy="5725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060"/>
                </a:lnSpc>
              </a:pPr>
              <a:r>
                <a:rPr lang="en-US" sz="1200" b="1" i="1" spc="14" dirty="0">
                  <a:solidFill>
                    <a:srgbClr val="000000"/>
                  </a:solidFill>
                  <a:latin typeface="Arapey"/>
                </a:rPr>
                <a:t>Brand Research , Competitors Analysis </a:t>
              </a:r>
            </a:p>
          </p:txBody>
        </p:sp>
        <p:sp>
          <p:nvSpPr>
            <p:cNvPr id="10" name="TextBox 17">
              <a:extLst>
                <a:ext uri="{FF2B5EF4-FFF2-40B4-BE49-F238E27FC236}">
                  <a16:creationId xmlns:a16="http://schemas.microsoft.com/office/drawing/2014/main" id="{17232DEF-D0A2-158B-8CB4-D353A9A86BD4}"/>
                </a:ext>
              </a:extLst>
            </p:cNvPr>
            <p:cNvSpPr txBox="1"/>
            <p:nvPr/>
          </p:nvSpPr>
          <p:spPr>
            <a:xfrm>
              <a:off x="0" y="-9525"/>
              <a:ext cx="8835039" cy="621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i="1" spc="107" dirty="0">
                  <a:solidFill>
                    <a:srgbClr val="1836B2"/>
                  </a:solidFill>
                  <a:latin typeface="Alfa Slab One"/>
                </a:rPr>
                <a:t>G. Lavanya ( Team Lead )</a:t>
              </a:r>
            </a:p>
          </p:txBody>
        </p:sp>
      </p:grpSp>
      <p:sp>
        <p:nvSpPr>
          <p:cNvPr id="11" name="TextBox 17">
            <a:extLst>
              <a:ext uri="{FF2B5EF4-FFF2-40B4-BE49-F238E27FC236}">
                <a16:creationId xmlns:a16="http://schemas.microsoft.com/office/drawing/2014/main" id="{C639EB24-F11A-0D4F-BD1A-E82ADEA2A95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555067" y="543911"/>
            <a:ext cx="4398963" cy="44281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20"/>
              </a:lnSpc>
            </a:pPr>
            <a:r>
              <a:rPr lang="en-US" spc="107" dirty="0">
                <a:solidFill>
                  <a:srgbClr val="1836B2"/>
                </a:solidFill>
                <a:latin typeface="Alfa Slab One"/>
              </a:rPr>
              <a:t> </a:t>
            </a:r>
          </a:p>
        </p:txBody>
      </p:sp>
      <p:grpSp>
        <p:nvGrpSpPr>
          <p:cNvPr id="12" name="Group 15">
            <a:extLst>
              <a:ext uri="{FF2B5EF4-FFF2-40B4-BE49-F238E27FC236}">
                <a16:creationId xmlns:a16="http://schemas.microsoft.com/office/drawing/2014/main" id="{CD86595F-97C1-EABE-7552-474464A243C0}"/>
              </a:ext>
            </a:extLst>
          </p:cNvPr>
          <p:cNvGrpSpPr/>
          <p:nvPr/>
        </p:nvGrpSpPr>
        <p:grpSpPr>
          <a:xfrm>
            <a:off x="4702175" y="1932431"/>
            <a:ext cx="3746497" cy="680859"/>
            <a:chOff x="-2" y="-9525"/>
            <a:chExt cx="8835041" cy="907811"/>
          </a:xfrm>
        </p:grpSpPr>
        <p:sp>
          <p:nvSpPr>
            <p:cNvPr id="13" name="TextBox 16">
              <a:extLst>
                <a:ext uri="{FF2B5EF4-FFF2-40B4-BE49-F238E27FC236}">
                  <a16:creationId xmlns:a16="http://schemas.microsoft.com/office/drawing/2014/main" id="{C06E9BA9-F511-868B-04EA-7E3ABD25F1BE}"/>
                </a:ext>
              </a:extLst>
            </p:cNvPr>
            <p:cNvSpPr txBox="1"/>
            <p:nvPr/>
          </p:nvSpPr>
          <p:spPr>
            <a:xfrm>
              <a:off x="-2" y="325736"/>
              <a:ext cx="7419943" cy="5725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060"/>
                </a:lnSpc>
              </a:pPr>
              <a:r>
                <a:rPr lang="en-US" sz="1200" b="1" i="1" spc="14" dirty="0">
                  <a:solidFill>
                    <a:srgbClr val="000000"/>
                  </a:solidFill>
                  <a:latin typeface="Arapey"/>
                </a:rPr>
                <a:t>Competitors and Customer Analysis   </a:t>
              </a:r>
            </a:p>
          </p:txBody>
        </p:sp>
        <p:sp>
          <p:nvSpPr>
            <p:cNvPr id="14" name="TextBox 17">
              <a:extLst>
                <a:ext uri="{FF2B5EF4-FFF2-40B4-BE49-F238E27FC236}">
                  <a16:creationId xmlns:a16="http://schemas.microsoft.com/office/drawing/2014/main" id="{C137733C-5329-4826-348E-A0D14074EB9A}"/>
                </a:ext>
              </a:extLst>
            </p:cNvPr>
            <p:cNvSpPr txBox="1"/>
            <p:nvPr/>
          </p:nvSpPr>
          <p:spPr>
            <a:xfrm>
              <a:off x="0" y="-9525"/>
              <a:ext cx="8835039" cy="621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i="1" spc="107" dirty="0">
                  <a:solidFill>
                    <a:srgbClr val="1836B2"/>
                  </a:solidFill>
                  <a:latin typeface="Alfa Slab One"/>
                </a:rPr>
                <a:t>M. Siva Prasanth</a:t>
              </a:r>
            </a:p>
          </p:txBody>
        </p:sp>
      </p:grpSp>
      <p:grpSp>
        <p:nvGrpSpPr>
          <p:cNvPr id="15" name="Group 15">
            <a:extLst>
              <a:ext uri="{FF2B5EF4-FFF2-40B4-BE49-F238E27FC236}">
                <a16:creationId xmlns:a16="http://schemas.microsoft.com/office/drawing/2014/main" id="{381213D8-C60F-F5F4-60C5-9D0970C6C9F8}"/>
              </a:ext>
            </a:extLst>
          </p:cNvPr>
          <p:cNvGrpSpPr/>
          <p:nvPr/>
        </p:nvGrpSpPr>
        <p:grpSpPr>
          <a:xfrm>
            <a:off x="4441825" y="2531007"/>
            <a:ext cx="4006847" cy="1237365"/>
            <a:chOff x="-613963" y="-9525"/>
            <a:chExt cx="9449002" cy="1649819"/>
          </a:xfrm>
        </p:grpSpPr>
        <p:sp>
          <p:nvSpPr>
            <p:cNvPr id="16" name="TextBox 16">
              <a:extLst>
                <a:ext uri="{FF2B5EF4-FFF2-40B4-BE49-F238E27FC236}">
                  <a16:creationId xmlns:a16="http://schemas.microsoft.com/office/drawing/2014/main" id="{251AA19C-F5B1-33B4-44FD-C5E0D7B1B48A}"/>
                </a:ext>
              </a:extLst>
            </p:cNvPr>
            <p:cNvSpPr txBox="1"/>
            <p:nvPr/>
          </p:nvSpPr>
          <p:spPr>
            <a:xfrm>
              <a:off x="-613963" y="349599"/>
              <a:ext cx="7419943" cy="129069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4060"/>
                </a:lnSpc>
              </a:pPr>
              <a:r>
                <a:rPr lang="en-US" sz="1200" b="1" i="1" spc="15" dirty="0">
                  <a:solidFill>
                    <a:srgbClr val="000000"/>
                  </a:solidFill>
                  <a:latin typeface="Arapey"/>
                </a:rPr>
                <a:t>Content idea Generation &amp; Strategy </a:t>
              </a:r>
            </a:p>
            <a:p>
              <a:pPr>
                <a:lnSpc>
                  <a:spcPts val="4060"/>
                </a:lnSpc>
              </a:pPr>
              <a:endParaRPr lang="en-US" sz="1200" b="1" i="1" spc="14" dirty="0">
                <a:solidFill>
                  <a:srgbClr val="000000"/>
                </a:solidFill>
                <a:latin typeface="Arapey"/>
              </a:endParaRPr>
            </a:p>
          </p:txBody>
        </p:sp>
        <p:sp>
          <p:nvSpPr>
            <p:cNvPr id="17" name="TextBox 17">
              <a:extLst>
                <a:ext uri="{FF2B5EF4-FFF2-40B4-BE49-F238E27FC236}">
                  <a16:creationId xmlns:a16="http://schemas.microsoft.com/office/drawing/2014/main" id="{FB9CE85A-5FFF-B295-BA77-C9A7BE490C15}"/>
                </a:ext>
              </a:extLst>
            </p:cNvPr>
            <p:cNvSpPr txBox="1"/>
            <p:nvPr/>
          </p:nvSpPr>
          <p:spPr>
            <a:xfrm>
              <a:off x="0" y="-9525"/>
              <a:ext cx="8835039" cy="621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i="1" spc="107" dirty="0">
                  <a:solidFill>
                    <a:srgbClr val="1836B2"/>
                  </a:solidFill>
                  <a:latin typeface="Alfa Slab One"/>
                </a:rPr>
                <a:t>D. Navyasri</a:t>
              </a:r>
            </a:p>
          </p:txBody>
        </p:sp>
      </p:grpSp>
      <p:grpSp>
        <p:nvGrpSpPr>
          <p:cNvPr id="18" name="Group 9">
            <a:extLst>
              <a:ext uri="{FF2B5EF4-FFF2-40B4-BE49-F238E27FC236}">
                <a16:creationId xmlns:a16="http://schemas.microsoft.com/office/drawing/2014/main" id="{A1A71B15-5B02-6349-209D-A6159DD77F8E}"/>
              </a:ext>
            </a:extLst>
          </p:cNvPr>
          <p:cNvGrpSpPr/>
          <p:nvPr/>
        </p:nvGrpSpPr>
        <p:grpSpPr>
          <a:xfrm rot="-10800000" flipV="1">
            <a:off x="4359275" y="2183877"/>
            <a:ext cx="228600" cy="196850"/>
            <a:chOff x="0" y="0"/>
            <a:chExt cx="6202680" cy="5372100"/>
          </a:xfrm>
        </p:grpSpPr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3E4F829A-2EDE-18F9-E0DF-3BF0D59F1590}"/>
                </a:ext>
              </a:extLst>
            </p:cNvPr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0" name="Group 9">
            <a:extLst>
              <a:ext uri="{FF2B5EF4-FFF2-40B4-BE49-F238E27FC236}">
                <a16:creationId xmlns:a16="http://schemas.microsoft.com/office/drawing/2014/main" id="{6A6FAEBA-17B4-68B6-BD9C-FE86C528CE8F}"/>
              </a:ext>
            </a:extLst>
          </p:cNvPr>
          <p:cNvGrpSpPr/>
          <p:nvPr/>
        </p:nvGrpSpPr>
        <p:grpSpPr>
          <a:xfrm rot="-10800000" flipV="1">
            <a:off x="4359275" y="2762773"/>
            <a:ext cx="228600" cy="196850"/>
            <a:chOff x="0" y="0"/>
            <a:chExt cx="6202680" cy="5372100"/>
          </a:xfrm>
        </p:grpSpPr>
        <p:sp>
          <p:nvSpPr>
            <p:cNvPr id="21" name="Freeform 10">
              <a:extLst>
                <a:ext uri="{FF2B5EF4-FFF2-40B4-BE49-F238E27FC236}">
                  <a16:creationId xmlns:a16="http://schemas.microsoft.com/office/drawing/2014/main" id="{59090B97-E062-8B16-636C-850F469B74D3}"/>
                </a:ext>
              </a:extLst>
            </p:cNvPr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2" name="Group 9">
            <a:extLst>
              <a:ext uri="{FF2B5EF4-FFF2-40B4-BE49-F238E27FC236}">
                <a16:creationId xmlns:a16="http://schemas.microsoft.com/office/drawing/2014/main" id="{FF25F30D-2FCA-F14C-48F1-980EFBEC9B8F}"/>
              </a:ext>
            </a:extLst>
          </p:cNvPr>
          <p:cNvGrpSpPr/>
          <p:nvPr/>
        </p:nvGrpSpPr>
        <p:grpSpPr>
          <a:xfrm rot="-10800000" flipV="1">
            <a:off x="4359275" y="3322586"/>
            <a:ext cx="228600" cy="196850"/>
            <a:chOff x="0" y="0"/>
            <a:chExt cx="6202680" cy="5372100"/>
          </a:xfrm>
        </p:grpSpPr>
        <p:sp>
          <p:nvSpPr>
            <p:cNvPr id="23" name="Freeform 10">
              <a:extLst>
                <a:ext uri="{FF2B5EF4-FFF2-40B4-BE49-F238E27FC236}">
                  <a16:creationId xmlns:a16="http://schemas.microsoft.com/office/drawing/2014/main" id="{F3A767F5-7C44-FD02-7BA1-CB477B1CE8D5}"/>
                </a:ext>
              </a:extLst>
            </p:cNvPr>
            <p:cNvSpPr/>
            <p:nvPr/>
          </p:nvSpPr>
          <p:spPr>
            <a:xfrm>
              <a:off x="0" y="0"/>
              <a:ext cx="6202680" cy="5372100"/>
            </a:xfrm>
            <a:custGeom>
              <a:avLst/>
              <a:gdLst/>
              <a:ahLst/>
              <a:cxnLst/>
              <a:rect l="l" t="t" r="r" b="b"/>
              <a:pathLst>
                <a:path w="6202680" h="5372100">
                  <a:moveTo>
                    <a:pt x="4652010" y="0"/>
                  </a:moveTo>
                  <a:lnTo>
                    <a:pt x="1550670" y="0"/>
                  </a:lnTo>
                  <a:lnTo>
                    <a:pt x="0" y="2686050"/>
                  </a:lnTo>
                  <a:lnTo>
                    <a:pt x="1550670" y="5372100"/>
                  </a:lnTo>
                  <a:lnTo>
                    <a:pt x="4652010" y="5372100"/>
                  </a:lnTo>
                  <a:lnTo>
                    <a:pt x="6202680" y="2686050"/>
                  </a:lnTo>
                  <a:lnTo>
                    <a:pt x="4652010" y="0"/>
                  </a:lnTo>
                  <a:close/>
                </a:path>
              </a:pathLst>
            </a:custGeom>
            <a:solidFill>
              <a:srgbClr val="A066CB"/>
            </a:solidFill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27" name="Group 15">
            <a:extLst>
              <a:ext uri="{FF2B5EF4-FFF2-40B4-BE49-F238E27FC236}">
                <a16:creationId xmlns:a16="http://schemas.microsoft.com/office/drawing/2014/main" id="{19AF0182-BE75-D048-27DE-83EDDC5C8A6D}"/>
              </a:ext>
            </a:extLst>
          </p:cNvPr>
          <p:cNvGrpSpPr/>
          <p:nvPr/>
        </p:nvGrpSpPr>
        <p:grpSpPr>
          <a:xfrm>
            <a:off x="4702175" y="3089509"/>
            <a:ext cx="3746496" cy="694169"/>
            <a:chOff x="142255" y="-27270"/>
            <a:chExt cx="8835039" cy="925557"/>
          </a:xfrm>
        </p:grpSpPr>
        <p:sp>
          <p:nvSpPr>
            <p:cNvPr id="28" name="TextBox 16">
              <a:extLst>
                <a:ext uri="{FF2B5EF4-FFF2-40B4-BE49-F238E27FC236}">
                  <a16:creationId xmlns:a16="http://schemas.microsoft.com/office/drawing/2014/main" id="{E78CB5CF-2948-367F-5F72-459BA4F22E4B}"/>
                </a:ext>
              </a:extLst>
            </p:cNvPr>
            <p:cNvSpPr txBox="1"/>
            <p:nvPr/>
          </p:nvSpPr>
          <p:spPr>
            <a:xfrm>
              <a:off x="142255" y="325737"/>
              <a:ext cx="7419943" cy="57255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ts val="4060"/>
                </a:lnSpc>
              </a:pPr>
              <a:r>
                <a:rPr lang="en-US" sz="1200" b="1" i="1" spc="14" dirty="0">
                  <a:solidFill>
                    <a:srgbClr val="000000"/>
                  </a:solidFill>
                  <a:latin typeface="Arapey"/>
                </a:rPr>
                <a:t>Performances and Sales </a:t>
              </a:r>
            </a:p>
          </p:txBody>
        </p:sp>
        <p:sp>
          <p:nvSpPr>
            <p:cNvPr id="29" name="TextBox 17">
              <a:extLst>
                <a:ext uri="{FF2B5EF4-FFF2-40B4-BE49-F238E27FC236}">
                  <a16:creationId xmlns:a16="http://schemas.microsoft.com/office/drawing/2014/main" id="{29381055-109D-9044-DCB4-720B04FB4FD0}"/>
                </a:ext>
              </a:extLst>
            </p:cNvPr>
            <p:cNvSpPr txBox="1"/>
            <p:nvPr/>
          </p:nvSpPr>
          <p:spPr>
            <a:xfrm>
              <a:off x="142255" y="-27270"/>
              <a:ext cx="8835039" cy="62153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0"/>
                </a:lnSpc>
              </a:pPr>
              <a:r>
                <a:rPr lang="en-US" i="1" spc="107" dirty="0">
                  <a:solidFill>
                    <a:srgbClr val="1836B2"/>
                  </a:solidFill>
                  <a:latin typeface="Alfa Slab One"/>
                </a:rPr>
                <a:t>K. Venkata Satwik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036882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538015" y="4022680"/>
            <a:ext cx="4067969" cy="11208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200" b="0" spc="-260" dirty="0">
                <a:latin typeface="Century Gothic" panose="020B0502020202020204" pitchFamily="34" charset="0"/>
                <a:cs typeface="Arial"/>
              </a:rPr>
              <a:t>Thank</a:t>
            </a:r>
            <a:r>
              <a:rPr sz="7200" b="0" spc="-1000" dirty="0">
                <a:latin typeface="Century Gothic" panose="020B0502020202020204" pitchFamily="34" charset="0"/>
                <a:cs typeface="Arial"/>
              </a:rPr>
              <a:t> </a:t>
            </a:r>
            <a:r>
              <a:rPr sz="7200" b="0" spc="-1495" dirty="0">
                <a:latin typeface="Century Gothic" panose="020B0502020202020204" pitchFamily="34" charset="0"/>
                <a:cs typeface="Arial"/>
              </a:rPr>
              <a:t>Y</a:t>
            </a:r>
            <a:r>
              <a:rPr sz="7200" b="0" spc="-465" dirty="0">
                <a:latin typeface="Century Gothic" panose="020B0502020202020204" pitchFamily="34" charset="0"/>
                <a:cs typeface="Arial"/>
              </a:rPr>
              <a:t>o</a:t>
            </a:r>
            <a:r>
              <a:rPr sz="7200" b="0" spc="-155" dirty="0">
                <a:latin typeface="Century Gothic" panose="020B0502020202020204" pitchFamily="34" charset="0"/>
                <a:cs typeface="Arial"/>
              </a:rPr>
              <a:t>u</a:t>
            </a:r>
            <a:endParaRPr sz="7200" dirty="0">
              <a:latin typeface="Century Gothic" panose="020B0502020202020204" pitchFamily="34" charset="0"/>
              <a:cs typeface="Arial"/>
            </a:endParaRPr>
          </a:p>
        </p:txBody>
      </p:sp>
      <p:pic>
        <p:nvPicPr>
          <p:cNvPr id="6146" name="Picture 2" descr="What are the Indian superstitions that actually have a foundation in  science? - Quora">
            <a:extLst>
              <a:ext uri="{FF2B5EF4-FFF2-40B4-BE49-F238E27FC236}">
                <a16:creationId xmlns:a16="http://schemas.microsoft.com/office/drawing/2014/main" id="{6EF6209C-D9B8-9F0B-13F8-ADB07E084F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2874" y="0"/>
            <a:ext cx="3998252" cy="424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3867" y="-95250"/>
            <a:ext cx="9144000" cy="5143500"/>
            <a:chOff x="0" y="0"/>
            <a:chExt cx="9144000" cy="51435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9144000" cy="5143499"/>
            </a:xfrm>
            <a:prstGeom prst="rect">
              <a:avLst/>
            </a:prstGeom>
          </p:spPr>
        </p:pic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7626" y="4378325"/>
              <a:ext cx="1722293" cy="749298"/>
            </a:xfrm>
            <a:prstGeom prst="rect">
              <a:avLst/>
            </a:prstGeom>
          </p:spPr>
        </p:pic>
      </p:grp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5562600" y="955576"/>
            <a:ext cx="175051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40" dirty="0">
                <a:latin typeface="Century Gothic" panose="020B0502020202020204" pitchFamily="34" charset="0"/>
              </a:rPr>
              <a:t>Overview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944563C-6A79-F327-E272-C34537B9B446}"/>
              </a:ext>
            </a:extLst>
          </p:cNvPr>
          <p:cNvSpPr txBox="1"/>
          <p:nvPr/>
        </p:nvSpPr>
        <p:spPr>
          <a:xfrm>
            <a:off x="5535115" y="1581150"/>
            <a:ext cx="307548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Vision &amp; values 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Brand Analysis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Competitors</a:t>
            </a:r>
          </a:p>
          <a:p>
            <a:pPr marL="1200150" lvl="7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MRF Tyres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JK Tyres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Customer analysis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Performance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bg1"/>
                </a:solidFill>
                <a:latin typeface="Bahnschrift SemiCondensed" panose="020B0502040204020203" pitchFamily="34" charset="0"/>
              </a:rPr>
              <a:t>Sales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10870" y="369315"/>
            <a:ext cx="2649855" cy="44371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pc="-10" dirty="0"/>
              <a:t>Vision </a:t>
            </a:r>
            <a:r>
              <a:rPr lang="en-US" b="0" i="0" dirty="0">
                <a:effectLst/>
                <a:latin typeface="Google Sans"/>
              </a:rPr>
              <a:t>&amp;</a:t>
            </a:r>
            <a:r>
              <a:rPr lang="en-US" spc="-10" dirty="0">
                <a:solidFill>
                  <a:srgbClr val="7030A0"/>
                </a:solidFill>
              </a:rPr>
              <a:t> </a:t>
            </a:r>
            <a:r>
              <a:rPr lang="en-US" spc="-10" dirty="0"/>
              <a:t>Values</a:t>
            </a:r>
            <a:endParaRPr spc="-10" dirty="0"/>
          </a:p>
        </p:txBody>
      </p:sp>
      <p:sp>
        <p:nvSpPr>
          <p:cNvPr id="3" name="object 3"/>
          <p:cNvSpPr txBox="1"/>
          <p:nvPr/>
        </p:nvSpPr>
        <p:spPr>
          <a:xfrm>
            <a:off x="1087750" y="1168908"/>
            <a:ext cx="321119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000" b="1" spc="-10" dirty="0">
                <a:solidFill>
                  <a:srgbClr val="9719EF"/>
                </a:solidFill>
                <a:latin typeface="Trebuchet MS"/>
                <a:cs typeface="Trebuchet MS"/>
              </a:rPr>
              <a:t>Vision</a:t>
            </a:r>
            <a:endParaRPr sz="2000" dirty="0">
              <a:latin typeface="Trebuchet MS"/>
              <a:cs typeface="Trebuchet MS"/>
            </a:endParaRPr>
          </a:p>
          <a:p>
            <a:pPr marL="200025" indent="-187325">
              <a:lnSpc>
                <a:spcPct val="100000"/>
              </a:lnSpc>
              <a:buClr>
                <a:srgbClr val="9719EF"/>
              </a:buClr>
              <a:buChar char="•"/>
              <a:tabLst>
                <a:tab pos="200025" algn="l"/>
              </a:tabLst>
            </a:pPr>
            <a:r>
              <a:rPr sz="2000" dirty="0">
                <a:latin typeface="Tahoma"/>
                <a:cs typeface="Tahoma"/>
              </a:rPr>
              <a:t>Driving</a:t>
            </a:r>
            <a:r>
              <a:rPr sz="2000" spc="-105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Progress,</a:t>
            </a:r>
            <a:r>
              <a:rPr sz="2000" spc="-105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Together</a:t>
            </a:r>
            <a:endParaRPr sz="2000" dirty="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87750" y="2083307"/>
            <a:ext cx="2449830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9719EF"/>
                </a:solidFill>
                <a:latin typeface="Trebuchet MS"/>
                <a:cs typeface="Trebuchet MS"/>
              </a:rPr>
              <a:t>Purpose</a:t>
            </a:r>
            <a:endParaRPr sz="2000">
              <a:latin typeface="Trebuchet MS"/>
              <a:cs typeface="Trebuchet MS"/>
            </a:endParaRPr>
          </a:p>
          <a:p>
            <a:pPr marL="200025" indent="-187325">
              <a:lnSpc>
                <a:spcPct val="100000"/>
              </a:lnSpc>
              <a:buClr>
                <a:srgbClr val="9719EF"/>
              </a:buClr>
              <a:buChar char="•"/>
              <a:tabLst>
                <a:tab pos="200025" algn="l"/>
              </a:tabLst>
            </a:pPr>
            <a:r>
              <a:rPr sz="2000" dirty="0">
                <a:latin typeface="Tahoma"/>
                <a:cs typeface="Tahoma"/>
              </a:rPr>
              <a:t>Enabling</a:t>
            </a:r>
            <a:r>
              <a:rPr sz="2000" spc="80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Excellence</a:t>
            </a:r>
            <a:endParaRPr sz="2000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87750" y="2997707"/>
            <a:ext cx="2649855" cy="1244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10" dirty="0">
                <a:solidFill>
                  <a:srgbClr val="9719EF"/>
                </a:solidFill>
                <a:latin typeface="Trebuchet MS"/>
                <a:cs typeface="Trebuchet MS"/>
              </a:rPr>
              <a:t>Values</a:t>
            </a:r>
            <a:endParaRPr sz="2000">
              <a:latin typeface="Trebuchet MS"/>
              <a:cs typeface="Trebuchet MS"/>
            </a:endParaRPr>
          </a:p>
          <a:p>
            <a:pPr marL="200025" indent="-187325">
              <a:lnSpc>
                <a:spcPct val="100000"/>
              </a:lnSpc>
              <a:buClr>
                <a:srgbClr val="9719EF"/>
              </a:buClr>
              <a:buChar char="•"/>
              <a:tabLst>
                <a:tab pos="200025" algn="l"/>
              </a:tabLst>
            </a:pPr>
            <a:r>
              <a:rPr sz="2000" dirty="0">
                <a:latin typeface="Tahoma"/>
                <a:cs typeface="Tahoma"/>
              </a:rPr>
              <a:t>Following</a:t>
            </a:r>
            <a:r>
              <a:rPr sz="2000" spc="-40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our</a:t>
            </a:r>
            <a:r>
              <a:rPr sz="2000" spc="-45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Passion</a:t>
            </a:r>
            <a:endParaRPr sz="2000">
              <a:latin typeface="Tahoma"/>
              <a:cs typeface="Tahoma"/>
            </a:endParaRPr>
          </a:p>
          <a:p>
            <a:pPr marL="200025" indent="-187325">
              <a:lnSpc>
                <a:spcPct val="100000"/>
              </a:lnSpc>
              <a:buClr>
                <a:srgbClr val="9719EF"/>
              </a:buClr>
              <a:buChar char="•"/>
              <a:tabLst>
                <a:tab pos="200025" algn="l"/>
              </a:tabLst>
            </a:pPr>
            <a:r>
              <a:rPr sz="2000" dirty="0">
                <a:latin typeface="Tahoma"/>
                <a:cs typeface="Tahoma"/>
              </a:rPr>
              <a:t>One</a:t>
            </a:r>
            <a:r>
              <a:rPr sz="2000" spc="-65" dirty="0">
                <a:latin typeface="Tahoma"/>
                <a:cs typeface="Tahoma"/>
              </a:rPr>
              <a:t> </a:t>
            </a:r>
            <a:r>
              <a:rPr sz="2000" spc="45" dirty="0">
                <a:latin typeface="Tahoma"/>
                <a:cs typeface="Tahoma"/>
              </a:rPr>
              <a:t>Family</a:t>
            </a:r>
            <a:endParaRPr sz="2000">
              <a:latin typeface="Tahoma"/>
              <a:cs typeface="Tahoma"/>
            </a:endParaRPr>
          </a:p>
          <a:p>
            <a:pPr marL="200025" indent="-187325">
              <a:lnSpc>
                <a:spcPct val="100000"/>
              </a:lnSpc>
              <a:buClr>
                <a:srgbClr val="9719EF"/>
              </a:buClr>
              <a:buChar char="•"/>
              <a:tabLst>
                <a:tab pos="200025" algn="l"/>
              </a:tabLst>
            </a:pPr>
            <a:r>
              <a:rPr sz="2000" dirty="0">
                <a:latin typeface="Tahoma"/>
                <a:cs typeface="Tahoma"/>
              </a:rPr>
              <a:t>Taking</a:t>
            </a:r>
            <a:r>
              <a:rPr sz="2000" spc="-20" dirty="0">
                <a:latin typeface="Tahoma"/>
                <a:cs typeface="Tahoma"/>
              </a:rPr>
              <a:t> </a:t>
            </a:r>
            <a:r>
              <a:rPr sz="2000" spc="-10" dirty="0">
                <a:latin typeface="Tahoma"/>
                <a:cs typeface="Tahoma"/>
              </a:rPr>
              <a:t>Responsibility</a:t>
            </a:r>
            <a:endParaRPr sz="2000">
              <a:latin typeface="Tahoma"/>
              <a:cs typeface="Tahoma"/>
            </a:endParaRPr>
          </a:p>
        </p:txBody>
      </p:sp>
      <p:pic>
        <p:nvPicPr>
          <p:cNvPr id="6" name="object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209800" y="57150"/>
            <a:ext cx="6964017" cy="5084825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4650740" y="1168908"/>
            <a:ext cx="16103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spc="-65" dirty="0">
                <a:solidFill>
                  <a:srgbClr val="9719EF"/>
                </a:solidFill>
                <a:latin typeface="Trebuchet MS"/>
                <a:cs typeface="Trebuchet MS"/>
              </a:rPr>
              <a:t>Revenue</a:t>
            </a:r>
            <a:r>
              <a:rPr sz="2000" b="1" spc="-135" dirty="0">
                <a:solidFill>
                  <a:srgbClr val="9719EF"/>
                </a:solidFill>
                <a:latin typeface="Trebuchet MS"/>
                <a:cs typeface="Trebuchet MS"/>
              </a:rPr>
              <a:t> </a:t>
            </a:r>
            <a:r>
              <a:rPr sz="2000" b="1" spc="-20" dirty="0">
                <a:solidFill>
                  <a:srgbClr val="9719EF"/>
                </a:solidFill>
                <a:latin typeface="Trebuchet MS"/>
                <a:cs typeface="Trebuchet MS"/>
              </a:rPr>
              <a:t>Goal</a:t>
            </a:r>
            <a:endParaRPr sz="2000" dirty="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50740" y="1462532"/>
            <a:ext cx="1435735" cy="7569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4800" b="1" spc="-20" dirty="0">
                <a:latin typeface="Century Gothic"/>
                <a:cs typeface="Century Gothic"/>
              </a:rPr>
              <a:t>$5Bn</a:t>
            </a:r>
            <a:endParaRPr sz="4800" dirty="0">
              <a:latin typeface="Century Gothic"/>
              <a:cs typeface="Century Gothic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89027" y="1894332"/>
            <a:ext cx="57150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10" dirty="0">
                <a:latin typeface="Tahoma"/>
                <a:cs typeface="Tahoma"/>
              </a:rPr>
              <a:t>(FY26)</a:t>
            </a:r>
            <a:endParaRPr sz="1400">
              <a:latin typeface="Tahoma"/>
              <a:cs typeface="Tahom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838200" y="182935"/>
            <a:ext cx="6386393" cy="619827"/>
          </a:xfrm>
          <a:prstGeom prst="rect">
            <a:avLst/>
          </a:prstGeom>
        </p:spPr>
        <p:txBody>
          <a:bodyPr vert="horz" wrap="square" lIns="0" tIns="126153" rIns="0" bIns="0" rtlCol="0">
            <a:spAutoFit/>
          </a:bodyPr>
          <a:lstStyle/>
          <a:p>
            <a:pPr marL="28575">
              <a:lnSpc>
                <a:spcPct val="100000"/>
              </a:lnSpc>
              <a:spcBef>
                <a:spcPts val="100"/>
              </a:spcBef>
            </a:pPr>
            <a:r>
              <a:rPr lang="en-US" spc="-10" dirty="0">
                <a:latin typeface="Century Gothic" panose="020B0502020202020204" pitchFamily="34" charset="0"/>
              </a:rPr>
              <a:t>Brand </a:t>
            </a:r>
            <a:r>
              <a:rPr lang="en-US" sz="3200" spc="-10" dirty="0">
                <a:latin typeface="Century Gothic" panose="020B0502020202020204" pitchFamily="34" charset="0"/>
              </a:rPr>
              <a:t>Analysis</a:t>
            </a:r>
            <a:endParaRPr sz="3200" spc="-10" dirty="0">
              <a:latin typeface="Century Gothic" panose="020B0502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793D1C-C7D1-98C0-6C71-A23539015BE2}"/>
              </a:ext>
            </a:extLst>
          </p:cNvPr>
          <p:cNvSpPr txBox="1"/>
          <p:nvPr/>
        </p:nvSpPr>
        <p:spPr>
          <a:xfrm>
            <a:off x="4572000" y="936510"/>
            <a:ext cx="404714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  <a:t>Apollo </a:t>
            </a:r>
            <a:r>
              <a:rPr lang="en-US" sz="1400" b="0" i="0" dirty="0" err="1">
                <a:solidFill>
                  <a:srgbClr val="374151"/>
                </a:solidFill>
                <a:effectLst/>
                <a:latin typeface="Söhne"/>
              </a:rPr>
              <a:t>Tyres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  <a:t> has built a strong brand image and reputation in the tire industry. They are known for providing reliable and safe tire solutions.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  <a:t>The company's sponsorship of various sports events, including cricket, has helped boost its brand visibility.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A444D97-16E9-617A-A8B5-64A839169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814134"/>
            <a:ext cx="2054530" cy="19021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9858B4-0E8D-A4C3-B25B-BB015CB2A8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200" y="2376906"/>
            <a:ext cx="3124200" cy="249555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B3CE8C-4725-EA54-9D4A-3B3D109D283C}"/>
              </a:ext>
            </a:extLst>
          </p:cNvPr>
          <p:cNvSpPr txBox="1"/>
          <p:nvPr/>
        </p:nvSpPr>
        <p:spPr>
          <a:xfrm>
            <a:off x="4800600" y="456516"/>
            <a:ext cx="30184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9719EF"/>
                </a:solidFill>
                <a:effectLst/>
                <a:latin typeface="Söhne"/>
              </a:rPr>
              <a:t>Brand Image and Reputation</a:t>
            </a:r>
            <a:endParaRPr lang="en-US" dirty="0">
              <a:solidFill>
                <a:srgbClr val="9719EF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0B5EAB6-58CD-B094-E2A1-3907510B72E1}"/>
              </a:ext>
            </a:extLst>
          </p:cNvPr>
          <p:cNvSpPr txBox="1"/>
          <p:nvPr/>
        </p:nvSpPr>
        <p:spPr>
          <a:xfrm>
            <a:off x="838200" y="2727623"/>
            <a:ext cx="46482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rgbClr val="9719EF"/>
                </a:solidFill>
                <a:effectLst/>
                <a:latin typeface="Söhne"/>
              </a:rPr>
              <a:t>Environmental Responsibility</a:t>
            </a:r>
            <a:endParaRPr lang="en-US" sz="1600" dirty="0">
              <a:solidFill>
                <a:srgbClr val="9719EF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BA2EC01-80F6-B04F-C552-58600B45B57B}"/>
              </a:ext>
            </a:extLst>
          </p:cNvPr>
          <p:cNvSpPr txBox="1"/>
          <p:nvPr/>
        </p:nvSpPr>
        <p:spPr>
          <a:xfrm>
            <a:off x="914400" y="3147629"/>
            <a:ext cx="403860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  <a:t>Apollo </a:t>
            </a:r>
            <a:r>
              <a:rPr lang="en-US" sz="1400" b="0" i="0" dirty="0" err="1">
                <a:solidFill>
                  <a:srgbClr val="374151"/>
                </a:solidFill>
                <a:effectLst/>
                <a:latin typeface="Söhne"/>
              </a:rPr>
              <a:t>Tyres</a:t>
            </a:r>
            <a:r>
              <a:rPr lang="en-US" sz="1400" b="0" i="0" dirty="0">
                <a:solidFill>
                  <a:srgbClr val="374151"/>
                </a:solidFill>
                <a:effectLst/>
                <a:latin typeface="Söhne"/>
              </a:rPr>
              <a:t> is increasingly focusing on sustainability and environmental responsibility. They have initiatives aimed at reducing their carbon footprint and promoting eco-friendly practices in tire manufacturing.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3167642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94478" y="255862"/>
            <a:ext cx="7301722" cy="743152"/>
          </a:xfrm>
          <a:prstGeom prst="rect">
            <a:avLst/>
          </a:prstGeom>
        </p:spPr>
        <p:txBody>
          <a:bodyPr vert="horz" wrap="square" lIns="0" tIns="88265" rIns="0" bIns="0" rtlCol="0">
            <a:spAutoFit/>
          </a:bodyPr>
          <a:lstStyle/>
          <a:p>
            <a:pPr marL="32384">
              <a:lnSpc>
                <a:spcPct val="100000"/>
              </a:lnSpc>
              <a:spcBef>
                <a:spcPts val="695"/>
              </a:spcBef>
            </a:pPr>
            <a:r>
              <a:rPr spc="-10" dirty="0">
                <a:latin typeface="Century Gothic" panose="020B0502020202020204" pitchFamily="34" charset="0"/>
              </a:rPr>
              <a:t>Our</a:t>
            </a:r>
            <a:r>
              <a:rPr spc="-245" dirty="0">
                <a:latin typeface="Century Gothic" panose="020B0502020202020204" pitchFamily="34" charset="0"/>
              </a:rPr>
              <a:t> </a:t>
            </a:r>
            <a:r>
              <a:rPr spc="-65" dirty="0">
                <a:latin typeface="Century Gothic" panose="020B0502020202020204" pitchFamily="34" charset="0"/>
              </a:rPr>
              <a:t>Journey</a:t>
            </a:r>
            <a:r>
              <a:rPr spc="-240" dirty="0">
                <a:latin typeface="Century Gothic" panose="020B0502020202020204" pitchFamily="34" charset="0"/>
              </a:rPr>
              <a:t> </a:t>
            </a:r>
            <a:r>
              <a:rPr spc="60" dirty="0">
                <a:latin typeface="Century Gothic" panose="020B0502020202020204" pitchFamily="34" charset="0"/>
              </a:rPr>
              <a:t>So</a:t>
            </a:r>
            <a:r>
              <a:rPr spc="-235" dirty="0">
                <a:latin typeface="Century Gothic" panose="020B0502020202020204" pitchFamily="34" charset="0"/>
              </a:rPr>
              <a:t> </a:t>
            </a:r>
            <a:r>
              <a:rPr spc="-10" dirty="0">
                <a:latin typeface="Century Gothic" panose="020B0502020202020204" pitchFamily="34" charset="0"/>
              </a:rPr>
              <a:t>Far….</a:t>
            </a:r>
          </a:p>
          <a:p>
            <a:pPr marL="41275">
              <a:lnSpc>
                <a:spcPct val="100000"/>
              </a:lnSpc>
              <a:spcBef>
                <a:spcPts val="254"/>
              </a:spcBef>
            </a:pPr>
            <a:r>
              <a:rPr sz="1200" b="0" dirty="0">
                <a:solidFill>
                  <a:srgbClr val="000000"/>
                </a:solidFill>
                <a:latin typeface="Century Gothic" panose="020B0502020202020204" pitchFamily="34" charset="0"/>
                <a:cs typeface="Tahoma"/>
              </a:rPr>
              <a:t>Our</a:t>
            </a:r>
            <a:r>
              <a:rPr sz="1200" b="0" spc="-120" dirty="0">
                <a:solidFill>
                  <a:srgbClr val="000000"/>
                </a:solidFill>
                <a:latin typeface="Century Gothic" panose="020B0502020202020204" pitchFamily="34" charset="0"/>
                <a:cs typeface="Tahoma"/>
              </a:rPr>
              <a:t> </a:t>
            </a:r>
            <a:r>
              <a:rPr sz="1200" b="0" dirty="0">
                <a:solidFill>
                  <a:srgbClr val="000000"/>
                </a:solidFill>
                <a:latin typeface="Century Gothic" panose="020B0502020202020204" pitchFamily="34" charset="0"/>
                <a:cs typeface="Tahoma"/>
              </a:rPr>
              <a:t>growth</a:t>
            </a:r>
            <a:r>
              <a:rPr sz="1200" b="0" spc="-120" dirty="0">
                <a:solidFill>
                  <a:srgbClr val="000000"/>
                </a:solidFill>
                <a:latin typeface="Century Gothic" panose="020B0502020202020204" pitchFamily="34" charset="0"/>
                <a:cs typeface="Tahoma"/>
              </a:rPr>
              <a:t> </a:t>
            </a:r>
            <a:r>
              <a:rPr sz="1200" b="0" spc="-10" dirty="0">
                <a:solidFill>
                  <a:srgbClr val="000000"/>
                </a:solidFill>
                <a:latin typeface="Century Gothic" panose="020B0502020202020204" pitchFamily="34" charset="0"/>
                <a:cs typeface="Tahoma"/>
              </a:rPr>
              <a:t>has</a:t>
            </a:r>
            <a:r>
              <a:rPr sz="1200" b="0" spc="-120" dirty="0">
                <a:solidFill>
                  <a:srgbClr val="000000"/>
                </a:solidFill>
                <a:latin typeface="Century Gothic" panose="020B0502020202020204" pitchFamily="34" charset="0"/>
                <a:cs typeface="Tahoma"/>
              </a:rPr>
              <a:t> </a:t>
            </a:r>
            <a:r>
              <a:rPr sz="1200" b="0" dirty="0">
                <a:solidFill>
                  <a:srgbClr val="000000"/>
                </a:solidFill>
                <a:latin typeface="Century Gothic" panose="020B0502020202020204" pitchFamily="34" charset="0"/>
                <a:cs typeface="Tahoma"/>
              </a:rPr>
              <a:t>been</a:t>
            </a:r>
            <a:r>
              <a:rPr sz="1200" b="0" spc="-120" dirty="0">
                <a:solidFill>
                  <a:srgbClr val="000000"/>
                </a:solidFill>
                <a:latin typeface="Century Gothic" panose="020B0502020202020204" pitchFamily="34" charset="0"/>
                <a:cs typeface="Tahoma"/>
              </a:rPr>
              <a:t> </a:t>
            </a:r>
            <a:r>
              <a:rPr sz="1200" b="0" spc="-20" dirty="0">
                <a:solidFill>
                  <a:srgbClr val="000000"/>
                </a:solidFill>
                <a:latin typeface="Century Gothic" panose="020B0502020202020204" pitchFamily="34" charset="0"/>
                <a:cs typeface="Tahoma"/>
              </a:rPr>
              <a:t>driven</a:t>
            </a:r>
            <a:r>
              <a:rPr sz="1200" b="0" spc="-120" dirty="0">
                <a:solidFill>
                  <a:srgbClr val="000000"/>
                </a:solidFill>
                <a:latin typeface="Century Gothic" panose="020B0502020202020204" pitchFamily="34" charset="0"/>
                <a:cs typeface="Tahoma"/>
              </a:rPr>
              <a:t> </a:t>
            </a:r>
            <a:r>
              <a:rPr sz="1200" b="0" dirty="0">
                <a:solidFill>
                  <a:srgbClr val="000000"/>
                </a:solidFill>
                <a:latin typeface="Century Gothic" panose="020B0502020202020204" pitchFamily="34" charset="0"/>
                <a:cs typeface="Tahoma"/>
              </a:rPr>
              <a:t>by</a:t>
            </a:r>
            <a:r>
              <a:rPr sz="1200" b="0" spc="-110" dirty="0">
                <a:solidFill>
                  <a:srgbClr val="000000"/>
                </a:solidFill>
                <a:latin typeface="Century Gothic" panose="020B0502020202020204" pitchFamily="34" charset="0"/>
                <a:cs typeface="Tahoma"/>
              </a:rPr>
              <a:t> </a:t>
            </a:r>
            <a:r>
              <a:rPr sz="1200" b="0" spc="60" dirty="0">
                <a:solidFill>
                  <a:srgbClr val="000000"/>
                </a:solidFill>
                <a:latin typeface="Century Gothic" panose="020B0502020202020204" pitchFamily="34" charset="0"/>
                <a:cs typeface="Tahoma"/>
              </a:rPr>
              <a:t>a</a:t>
            </a:r>
            <a:r>
              <a:rPr sz="1200" b="0" spc="-114" dirty="0">
                <a:solidFill>
                  <a:srgbClr val="000000"/>
                </a:solidFill>
                <a:latin typeface="Century Gothic" panose="020B0502020202020204" pitchFamily="34" charset="0"/>
                <a:cs typeface="Tahoma"/>
              </a:rPr>
              <a:t> </a:t>
            </a:r>
            <a:r>
              <a:rPr sz="1200" b="0" spc="-10" dirty="0">
                <a:solidFill>
                  <a:srgbClr val="000000"/>
                </a:solidFill>
                <a:latin typeface="Century Gothic" panose="020B0502020202020204" pitchFamily="34" charset="0"/>
                <a:cs typeface="Tahoma"/>
              </a:rPr>
              <a:t>well</a:t>
            </a:r>
            <a:r>
              <a:rPr sz="1200" b="0" spc="-114" dirty="0">
                <a:solidFill>
                  <a:srgbClr val="000000"/>
                </a:solidFill>
                <a:latin typeface="Century Gothic" panose="020B0502020202020204" pitchFamily="34" charset="0"/>
                <a:cs typeface="Tahoma"/>
              </a:rPr>
              <a:t> </a:t>
            </a:r>
            <a:r>
              <a:rPr sz="1200" b="0" dirty="0">
                <a:solidFill>
                  <a:srgbClr val="000000"/>
                </a:solidFill>
                <a:latin typeface="Century Gothic" panose="020B0502020202020204" pitchFamily="34" charset="0"/>
                <a:cs typeface="Tahoma"/>
              </a:rPr>
              <a:t>thought</a:t>
            </a:r>
            <a:r>
              <a:rPr sz="1200" b="0" spc="-110" dirty="0">
                <a:solidFill>
                  <a:srgbClr val="000000"/>
                </a:solidFill>
                <a:latin typeface="Century Gothic" panose="020B0502020202020204" pitchFamily="34" charset="0"/>
                <a:cs typeface="Tahoma"/>
              </a:rPr>
              <a:t> </a:t>
            </a:r>
            <a:r>
              <a:rPr sz="1200" b="0" dirty="0">
                <a:solidFill>
                  <a:srgbClr val="000000"/>
                </a:solidFill>
                <a:latin typeface="Century Gothic" panose="020B0502020202020204" pitchFamily="34" charset="0"/>
                <a:cs typeface="Tahoma"/>
              </a:rPr>
              <a:t>out</a:t>
            </a:r>
            <a:r>
              <a:rPr sz="1200" b="0" spc="-114" dirty="0">
                <a:solidFill>
                  <a:srgbClr val="000000"/>
                </a:solidFill>
                <a:latin typeface="Century Gothic" panose="020B0502020202020204" pitchFamily="34" charset="0"/>
                <a:cs typeface="Tahoma"/>
              </a:rPr>
              <a:t> </a:t>
            </a:r>
            <a:r>
              <a:rPr sz="1200" b="0" dirty="0">
                <a:solidFill>
                  <a:srgbClr val="000000"/>
                </a:solidFill>
                <a:latin typeface="Century Gothic" panose="020B0502020202020204" pitchFamily="34" charset="0"/>
                <a:cs typeface="Tahoma"/>
              </a:rPr>
              <a:t>strategy</a:t>
            </a:r>
            <a:r>
              <a:rPr sz="1200" b="0" spc="-114" dirty="0">
                <a:solidFill>
                  <a:srgbClr val="000000"/>
                </a:solidFill>
                <a:latin typeface="Century Gothic" panose="020B0502020202020204" pitchFamily="34" charset="0"/>
                <a:cs typeface="Tahoma"/>
              </a:rPr>
              <a:t> </a:t>
            </a:r>
            <a:r>
              <a:rPr sz="1200" b="0" dirty="0">
                <a:solidFill>
                  <a:srgbClr val="000000"/>
                </a:solidFill>
                <a:latin typeface="Century Gothic" panose="020B0502020202020204" pitchFamily="34" charset="0"/>
                <a:cs typeface="Tahoma"/>
              </a:rPr>
              <a:t>of</a:t>
            </a:r>
            <a:r>
              <a:rPr sz="1200" b="0" spc="-105" dirty="0">
                <a:solidFill>
                  <a:srgbClr val="000000"/>
                </a:solidFill>
                <a:latin typeface="Century Gothic" panose="020B0502020202020204" pitchFamily="34" charset="0"/>
                <a:cs typeface="Tahoma"/>
              </a:rPr>
              <a:t> </a:t>
            </a:r>
            <a:r>
              <a:rPr sz="1200" b="0" dirty="0">
                <a:solidFill>
                  <a:srgbClr val="000000"/>
                </a:solidFill>
                <a:latin typeface="Century Gothic" panose="020B0502020202020204" pitchFamily="34" charset="0"/>
                <a:cs typeface="Tahoma"/>
              </a:rPr>
              <a:t>organic</a:t>
            </a:r>
            <a:r>
              <a:rPr sz="1200" b="0" spc="-120" dirty="0">
                <a:solidFill>
                  <a:srgbClr val="000000"/>
                </a:solidFill>
                <a:latin typeface="Century Gothic" panose="020B0502020202020204" pitchFamily="34" charset="0"/>
                <a:cs typeface="Tahoma"/>
              </a:rPr>
              <a:t> </a:t>
            </a:r>
            <a:r>
              <a:rPr sz="1200" b="0" dirty="0">
                <a:solidFill>
                  <a:srgbClr val="000000"/>
                </a:solidFill>
                <a:latin typeface="Century Gothic" panose="020B0502020202020204" pitchFamily="34" charset="0"/>
                <a:cs typeface="Tahoma"/>
              </a:rPr>
              <a:t>and</a:t>
            </a:r>
            <a:r>
              <a:rPr sz="1200" b="0" spc="-110" dirty="0">
                <a:solidFill>
                  <a:srgbClr val="000000"/>
                </a:solidFill>
                <a:latin typeface="Century Gothic" panose="020B0502020202020204" pitchFamily="34" charset="0"/>
                <a:cs typeface="Tahoma"/>
              </a:rPr>
              <a:t> </a:t>
            </a:r>
            <a:r>
              <a:rPr sz="1200" b="0" dirty="0">
                <a:solidFill>
                  <a:srgbClr val="000000"/>
                </a:solidFill>
                <a:latin typeface="Century Gothic" panose="020B0502020202020204" pitchFamily="34" charset="0"/>
                <a:cs typeface="Tahoma"/>
              </a:rPr>
              <a:t>inorganic</a:t>
            </a:r>
            <a:r>
              <a:rPr sz="1200" b="0" spc="-120" dirty="0">
                <a:solidFill>
                  <a:srgbClr val="000000"/>
                </a:solidFill>
                <a:latin typeface="Century Gothic" panose="020B0502020202020204" pitchFamily="34" charset="0"/>
                <a:cs typeface="Tahoma"/>
              </a:rPr>
              <a:t> </a:t>
            </a:r>
            <a:r>
              <a:rPr sz="1200" b="0" spc="-10" dirty="0">
                <a:solidFill>
                  <a:srgbClr val="000000"/>
                </a:solidFill>
                <a:latin typeface="Century Gothic" panose="020B0502020202020204" pitchFamily="34" charset="0"/>
                <a:cs typeface="Tahoma"/>
              </a:rPr>
              <a:t>initiatives.</a:t>
            </a:r>
            <a:endParaRPr sz="1200" dirty="0">
              <a:latin typeface="Century Gothic" panose="020B0502020202020204" pitchFamily="34" charset="0"/>
              <a:cs typeface="Tahoma"/>
            </a:endParaRPr>
          </a:p>
        </p:txBody>
      </p:sp>
      <p:pic>
        <p:nvPicPr>
          <p:cNvPr id="16" name="Picture 15" descr="A close-up of a timeline&#10;&#10;Description automatically generated">
            <a:extLst>
              <a:ext uri="{FF2B5EF4-FFF2-40B4-BE49-F238E27FC236}">
                <a16:creationId xmlns:a16="http://schemas.microsoft.com/office/drawing/2014/main" id="{3A21A86D-13F5-5EC9-3217-83993E956C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39" y="999014"/>
            <a:ext cx="8444722" cy="354195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object 2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124200" y="0"/>
            <a:ext cx="6019800" cy="5143500"/>
          </a:xfrm>
          <a:prstGeom prst="rect">
            <a:avLst/>
          </a:prstGeom>
        </p:spPr>
      </p:pic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1447800" y="285750"/>
            <a:ext cx="6386393" cy="565539"/>
          </a:xfrm>
          <a:prstGeom prst="rect">
            <a:avLst/>
          </a:prstGeom>
        </p:spPr>
        <p:txBody>
          <a:bodyPr vert="horz" wrap="square" lIns="0" tIns="102870" rIns="0" bIns="0" rtlCol="0">
            <a:spAutoFit/>
          </a:bodyPr>
          <a:lstStyle/>
          <a:p>
            <a:pPr marL="26034">
              <a:lnSpc>
                <a:spcPct val="100000"/>
              </a:lnSpc>
              <a:spcBef>
                <a:spcPts val="810"/>
              </a:spcBef>
            </a:pPr>
            <a:r>
              <a:rPr lang="en-US" sz="3000" dirty="0">
                <a:latin typeface="Century Gothic" panose="020B0502020202020204" pitchFamily="34" charset="0"/>
                <a:cs typeface="Tahoma"/>
              </a:rPr>
              <a:t>Competitors </a:t>
            </a:r>
            <a:endParaRPr sz="3000" dirty="0">
              <a:latin typeface="Century Gothic" panose="020B0502020202020204" pitchFamily="34" charset="0"/>
              <a:cs typeface="Tahoma"/>
            </a:endParaRPr>
          </a:p>
        </p:txBody>
      </p:sp>
      <p:pic>
        <p:nvPicPr>
          <p:cNvPr id="2052" name="Picture 4" descr="CCI Imposes Hefty Penalty On 6 Tyre Manufacturers For Cartelization">
            <a:extLst>
              <a:ext uri="{FF2B5EF4-FFF2-40B4-BE49-F238E27FC236}">
                <a16:creationId xmlns:a16="http://schemas.microsoft.com/office/drawing/2014/main" id="{8AFB7AAD-652F-9279-7321-C45A941A5A3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0" t="6665" r="1000" b="3334"/>
          <a:stretch/>
        </p:blipFill>
        <p:spPr bwMode="auto">
          <a:xfrm>
            <a:off x="762000" y="857639"/>
            <a:ext cx="6781800" cy="3736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6F4A95-8BB4-9DC8-680A-309600CE86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33979" y="1058163"/>
            <a:ext cx="4398645" cy="153888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098" name="Picture 2" descr="New Apollo 4G Tyre to run more than 1 lac kms | CarDekho.com">
            <a:extLst>
              <a:ext uri="{FF2B5EF4-FFF2-40B4-BE49-F238E27FC236}">
                <a16:creationId xmlns:a16="http://schemas.microsoft.com/office/drawing/2014/main" id="{EADA3B0C-3E4E-D7F9-3B28-3B82442DF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0"/>
            <a:ext cx="4572000" cy="133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FF327A42-77D6-F92D-D8DF-D4C53BA2C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478" y="255862"/>
            <a:ext cx="6386393" cy="430887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FD35EE-0344-BC87-B8D3-84D418185B6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47" t="21851" r="13247" b="17408"/>
          <a:stretch/>
        </p:blipFill>
        <p:spPr>
          <a:xfrm>
            <a:off x="1447800" y="1312151"/>
            <a:ext cx="7627824" cy="3545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416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E9D75C-D4E9-7664-5C02-75E8AD841B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33979" y="1058163"/>
            <a:ext cx="4398645" cy="153888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1032" name="Picture 8" descr="MRF Logo and symbol, meaning, history, PNG, brand">
            <a:extLst>
              <a:ext uri="{FF2B5EF4-FFF2-40B4-BE49-F238E27FC236}">
                <a16:creationId xmlns:a16="http://schemas.microsoft.com/office/drawing/2014/main" id="{9E642D17-E923-9487-EFCC-E953B45D54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-628650"/>
            <a:ext cx="7078133" cy="212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42537793-036D-C695-BE26-4371390346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2336" y="-2575258"/>
            <a:ext cx="4943541" cy="178365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7C278BC5-897C-5307-AC6D-08BA94E532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18502209"/>
              </p:ext>
            </p:extLst>
          </p:nvPr>
        </p:nvGraphicFramePr>
        <p:xfrm>
          <a:off x="1042987" y="1135107"/>
          <a:ext cx="5486400" cy="3632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028" name="Picture 4" descr="Madras Rubber Factory logo in transparent PNG format">
            <a:extLst>
              <a:ext uri="{FF2B5EF4-FFF2-40B4-BE49-F238E27FC236}">
                <a16:creationId xmlns:a16="http://schemas.microsoft.com/office/drawing/2014/main" id="{86BFBB56-3938-8249-87A0-490FA465A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3458" y="1500495"/>
            <a:ext cx="2971800" cy="3251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2272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11710-8A07-7AF0-7C6D-602E2D5B8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4478" y="255862"/>
            <a:ext cx="6386393" cy="430887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251304-CE7C-B957-A56D-6E60876F1D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33979" y="1058163"/>
            <a:ext cx="4398645" cy="153888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3074" name="Picture 2" descr="Detailed SWOT Analysis of JK Tyre - 2023 Study | IIDE">
            <a:extLst>
              <a:ext uri="{FF2B5EF4-FFF2-40B4-BE49-F238E27FC236}">
                <a16:creationId xmlns:a16="http://schemas.microsoft.com/office/drawing/2014/main" id="{036B6FDE-B36B-AD92-4DF1-2AE30FE1027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9600" r="-134" b="3600"/>
          <a:stretch/>
        </p:blipFill>
        <p:spPr bwMode="auto">
          <a:xfrm>
            <a:off x="2286000" y="1583465"/>
            <a:ext cx="670619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OVERVIEW">
            <a:extLst>
              <a:ext uri="{FF2B5EF4-FFF2-40B4-BE49-F238E27FC236}">
                <a16:creationId xmlns:a16="http://schemas.microsoft.com/office/drawing/2014/main" id="{64323BFC-9F17-56BE-B874-9947182DDB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5549" y="0"/>
            <a:ext cx="7987522" cy="14524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18E4B0F-00A3-E7B1-F827-8883A4B8B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4478" y="1452430"/>
            <a:ext cx="1695450" cy="2695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8576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70DEBF2FA3EF8459E187A1C5262AF84" ma:contentTypeVersion="3" ma:contentTypeDescription="Create a new document." ma:contentTypeScope="" ma:versionID="0215a2be8d80bd31463e7574c3bc1f67">
  <xsd:schema xmlns:xsd="http://www.w3.org/2001/XMLSchema" xmlns:xs="http://www.w3.org/2001/XMLSchema" xmlns:p="http://schemas.microsoft.com/office/2006/metadata/properties" xmlns:ns2="fd7eb09d-4585-4245-833f-8b039c153bfa" targetNamespace="http://schemas.microsoft.com/office/2006/metadata/properties" ma:root="true" ma:fieldsID="1249b1d5510e488c1987082922c2783a" ns2:_="">
    <xsd:import namespace="fd7eb09d-4585-4245-833f-8b039c153bf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d7eb09d-4585-4245-833f-8b039c153bf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8F00DEC-D990-492F-BA83-AD67939427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8AEA15-9642-4565-B36B-23A24FE0A208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79C4A7C5-9381-43DE-B1E2-AD4EDB5ED90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d7eb09d-4585-4245-833f-8b039c153bf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418</TotalTime>
  <Words>521</Words>
  <Application>Microsoft Office PowerPoint</Application>
  <PresentationFormat>On-screen Show (16:9)</PresentationFormat>
  <Paragraphs>153</Paragraphs>
  <Slides>18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31" baseType="lpstr">
      <vt:lpstr>Alfa Slab One</vt:lpstr>
      <vt:lpstr>Arapey</vt:lpstr>
      <vt:lpstr>Arial</vt:lpstr>
      <vt:lpstr>Bahnschrift SemiCondensed</vt:lpstr>
      <vt:lpstr>Calibri</vt:lpstr>
      <vt:lpstr>Century Gothic</vt:lpstr>
      <vt:lpstr>Google Sans</vt:lpstr>
      <vt:lpstr>Norwester</vt:lpstr>
      <vt:lpstr>Söhne</vt:lpstr>
      <vt:lpstr>Tahoma</vt:lpstr>
      <vt:lpstr>Trebuchet MS</vt:lpstr>
      <vt:lpstr>Wingdings</vt:lpstr>
      <vt:lpstr>Office Theme</vt:lpstr>
      <vt:lpstr>PowerPoint Presentation</vt:lpstr>
      <vt:lpstr>Overview</vt:lpstr>
      <vt:lpstr>Vision &amp; Values</vt:lpstr>
      <vt:lpstr>Brand Analysis</vt:lpstr>
      <vt:lpstr>Our Journey So Far…. Our growth has been driven by a well thought out strategy of organic and inorganic initiatives.</vt:lpstr>
      <vt:lpstr>Competitors </vt:lpstr>
      <vt:lpstr> </vt:lpstr>
      <vt:lpstr> </vt:lpstr>
      <vt:lpstr> </vt:lpstr>
      <vt:lpstr> Customer Behaviour</vt:lpstr>
      <vt:lpstr> Customer Behaviour</vt:lpstr>
      <vt:lpstr>Key Performance Indicators</vt:lpstr>
      <vt:lpstr> </vt:lpstr>
      <vt:lpstr>Sustainability</vt:lpstr>
      <vt:lpstr>Content Creation</vt:lpstr>
      <vt:lpstr>Instagram Story</vt:lpstr>
      <vt:lpstr>Team Roles and Contribution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sai ram</dc:creator>
  <cp:lastModifiedBy>sai ram</cp:lastModifiedBy>
  <cp:revision>21</cp:revision>
  <dcterms:created xsi:type="dcterms:W3CDTF">2022-10-10T06:26:44Z</dcterms:created>
  <dcterms:modified xsi:type="dcterms:W3CDTF">2023-10-18T10:43:23Z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2022-07-20T00:00:00Z</vt:filetime>
  </property>
  <property fmtid="{D5CDD505-2E9C-101B-9397-08002B2CF9AE}" pid="3" name="LastSaved">
    <vt:filetime>2022-10-10T00:00:00Z</vt:filetime>
  </property>
  <property fmtid="{D5CDD505-2E9C-101B-9397-08002B2CF9AE}" pid="4" name="Producer">
    <vt:lpwstr>macOS Version 12.4 (Build 21F79) Quartz PDFContext</vt:lpwstr>
  </property>
  <property fmtid="{D5CDD505-2E9C-101B-9397-08002B2CF9AE}" pid="5" name="ContentTypeId">
    <vt:lpwstr>0x010100F70DEBF2FA3EF8459E187A1C5262AF84</vt:lpwstr>
  </property>
</Properties>
</file>